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0"/>
  </p:notesMasterIdLst>
  <p:handoutMasterIdLst>
    <p:handoutMasterId r:id="rId61"/>
  </p:handoutMasterIdLst>
  <p:sldIdLst>
    <p:sldId id="666" r:id="rId5"/>
    <p:sldId id="758" r:id="rId6"/>
    <p:sldId id="759" r:id="rId7"/>
    <p:sldId id="908" r:id="rId8"/>
    <p:sldId id="718" r:id="rId9"/>
    <p:sldId id="784" r:id="rId10"/>
    <p:sldId id="916" r:id="rId11"/>
    <p:sldId id="917" r:id="rId12"/>
    <p:sldId id="918" r:id="rId13"/>
    <p:sldId id="919" r:id="rId14"/>
    <p:sldId id="920" r:id="rId15"/>
    <p:sldId id="921" r:id="rId16"/>
    <p:sldId id="922" r:id="rId17"/>
    <p:sldId id="923" r:id="rId18"/>
    <p:sldId id="924" r:id="rId19"/>
    <p:sldId id="925" r:id="rId20"/>
    <p:sldId id="926" r:id="rId21"/>
    <p:sldId id="927" r:id="rId22"/>
    <p:sldId id="928" r:id="rId23"/>
    <p:sldId id="914" r:id="rId24"/>
    <p:sldId id="929" r:id="rId25"/>
    <p:sldId id="930" r:id="rId26"/>
    <p:sldId id="931" r:id="rId27"/>
    <p:sldId id="932" r:id="rId28"/>
    <p:sldId id="933" r:id="rId29"/>
    <p:sldId id="934" r:id="rId30"/>
    <p:sldId id="935" r:id="rId31"/>
    <p:sldId id="915" r:id="rId32"/>
    <p:sldId id="937" r:id="rId33"/>
    <p:sldId id="938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873" r:id="rId42"/>
    <p:sldId id="874" r:id="rId43"/>
    <p:sldId id="875" r:id="rId44"/>
    <p:sldId id="876" r:id="rId45"/>
    <p:sldId id="946" r:id="rId46"/>
    <p:sldId id="910" r:id="rId47"/>
    <p:sldId id="860" r:id="rId48"/>
    <p:sldId id="861" r:id="rId49"/>
    <p:sldId id="862" r:id="rId50"/>
    <p:sldId id="863" r:id="rId51"/>
    <p:sldId id="864" r:id="rId52"/>
    <p:sldId id="865" r:id="rId53"/>
    <p:sldId id="869" r:id="rId54"/>
    <p:sldId id="870" r:id="rId55"/>
    <p:sldId id="867" r:id="rId56"/>
    <p:sldId id="868" r:id="rId57"/>
    <p:sldId id="777" r:id="rId58"/>
    <p:sldId id="851" r:id="rId59"/>
  </p:sldIdLst>
  <p:sldSz cx="9144000" cy="5143500" type="screen16x9"/>
  <p:notesSz cx="6858000" cy="9144000"/>
  <p:embeddedFontLst>
    <p:embeddedFont>
      <p:font typeface="나눔바른고딕" panose="020B0600000101010101" charset="-127"/>
      <p:regular r:id="rId62"/>
      <p:bold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나눔고딕 ExtraBold" panose="020D0904000000000000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나눔명조 ExtraBold" panose="02020603020101020101" pitchFamily="18" charset="-127"/>
      <p:bold r:id="rId71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985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50">
          <p15:clr>
            <a:srgbClr val="A4A3A4"/>
          </p15:clr>
        </p15:guide>
        <p15:guide id="10" pos="5443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>
          <p15:clr>
            <a:srgbClr val="A4A3A4"/>
          </p15:clr>
        </p15:guide>
        <p15:guide id="20" pos="4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CC6600"/>
    <a:srgbClr val="0CA0C7"/>
    <a:srgbClr val="595959"/>
    <a:srgbClr val="E3AB00"/>
    <a:srgbClr val="FFFFFF"/>
    <a:srgbClr val="0B5395"/>
    <a:srgbClr val="5D9CA9"/>
    <a:srgbClr val="089CA3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1304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01" y="149"/>
      </p:cViewPr>
      <p:guideLst>
        <p:guide orient="horz" pos="3072"/>
        <p:guide orient="horz" pos="985"/>
        <p:guide orient="horz" pos="735"/>
        <p:guide pos="476"/>
        <p:guide pos="4150"/>
        <p:guide pos="5443"/>
        <p:guide pos="453"/>
        <p:guide pos="612"/>
        <p:guide orient="horz" pos="441"/>
        <p:guide pos="499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02612239-2BFB-436C-8E15-CA2C2F7E550B}"/>
    <pc:docChg chg="delSld">
      <pc:chgData name="홍필두" userId="a613eac9-2ee1-4936-8d5c-6f3d69f7b146" providerId="ADAL" clId="{02612239-2BFB-436C-8E15-CA2C2F7E550B}" dt="2021-04-28T13:20:14.293" v="3" actId="47"/>
      <pc:docMkLst>
        <pc:docMk/>
      </pc:docMkLst>
      <pc:sldChg chg="del">
        <pc:chgData name="홍필두" userId="a613eac9-2ee1-4936-8d5c-6f3d69f7b146" providerId="ADAL" clId="{02612239-2BFB-436C-8E15-CA2C2F7E550B}" dt="2021-04-28T13:20:13.013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02612239-2BFB-436C-8E15-CA2C2F7E550B}" dt="2021-04-28T13:20:13.762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02612239-2BFB-436C-8E15-CA2C2F7E550B}" dt="2021-04-28T13:20:14.293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02612239-2BFB-436C-8E15-CA2C2F7E550B}" dt="2021-04-28T13:20:12.345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02612239-2BFB-436C-8E15-CA2C2F7E550B}" dt="2021-04-28T13:20:14.293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02612239-2BFB-436C-8E15-CA2C2F7E550B}" dt="2021-04-28T13:20:14.293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  <pc:docChgLst>
    <pc:chgData name="홍필두" userId="a613eac9-2ee1-4936-8d5c-6f3d69f7b146" providerId="ADAL" clId="{85C5C229-F248-4B68-A115-FECCED9F9C15}"/>
    <pc:docChg chg="modSld">
      <pc:chgData name="홍필두" userId="a613eac9-2ee1-4936-8d5c-6f3d69f7b146" providerId="ADAL" clId="{85C5C229-F248-4B68-A115-FECCED9F9C15}" dt="2021-04-28T22:22:10.158" v="1" actId="20577"/>
      <pc:docMkLst>
        <pc:docMk/>
      </pc:docMkLst>
      <pc:sldChg chg="modSp mod">
        <pc:chgData name="홍필두" userId="a613eac9-2ee1-4936-8d5c-6f3d69f7b146" providerId="ADAL" clId="{85C5C229-F248-4B68-A115-FECCED9F9C15}" dt="2021-04-28T22:22:10.158" v="1" actId="20577"/>
        <pc:sldMkLst>
          <pc:docMk/>
          <pc:sldMk cId="2132505657" sldId="908"/>
        </pc:sldMkLst>
        <pc:spChg chg="mod">
          <ac:chgData name="홍필두" userId="a613eac9-2ee1-4936-8d5c-6f3d69f7b146" providerId="ADAL" clId="{85C5C229-F248-4B68-A115-FECCED9F9C15}" dt="2021-04-28T22:22:10.158" v="1" actId="20577"/>
          <ac:spMkLst>
            <pc:docMk/>
            <pc:sldMk cId="2132505657" sldId="908"/>
            <ac:spMk id="1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63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24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26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13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95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37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7.jpeg"/><Relationship Id="rId7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1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7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8.jpe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7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5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5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자료형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03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752" y="3863861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E06ADB-6035-4804-A608-BD637ECE1F39}"/>
              </a:ext>
            </a:extLst>
          </p:cNvPr>
          <p:cNvGrpSpPr/>
          <p:nvPr/>
        </p:nvGrpSpPr>
        <p:grpSpPr>
          <a:xfrm>
            <a:off x="826056" y="780370"/>
            <a:ext cx="5705370" cy="696045"/>
            <a:chOff x="826056" y="1273719"/>
            <a:chExt cx="5883342" cy="696045"/>
          </a:xfrm>
        </p:grpSpPr>
        <p:sp>
          <p:nvSpPr>
            <p:cNvPr id="16" name="왼쪽 중괄호 15">
              <a:extLst>
                <a:ext uri="{FF2B5EF4-FFF2-40B4-BE49-F238E27FC236}">
                  <a16:creationId xmlns:a16="http://schemas.microsoft.com/office/drawing/2014/main" id="{DB9CFAAB-9A57-4085-ADC2-10ABD2E2A10C}"/>
                </a:ext>
              </a:extLst>
            </p:cNvPr>
            <p:cNvSpPr/>
            <p:nvPr/>
          </p:nvSpPr>
          <p:spPr>
            <a:xfrm>
              <a:off x="826056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516096-CC3E-43CF-B8CF-E4B156710B54}"/>
                </a:ext>
              </a:extLst>
            </p:cNvPr>
            <p:cNvSpPr/>
            <p:nvPr/>
          </p:nvSpPr>
          <p:spPr>
            <a:xfrm>
              <a:off x="905914" y="1306526"/>
              <a:ext cx="57213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우리가 사용하는 숫자는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진수임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컴퓨터 연산에서 유용하게 활용하는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진수와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16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진수 표현이 가능함</a:t>
              </a:r>
            </a:p>
          </p:txBody>
        </p:sp>
        <p:sp>
          <p:nvSpPr>
            <p:cNvPr id="18" name="왼쪽 중괄호 17">
              <a:extLst>
                <a:ext uri="{FF2B5EF4-FFF2-40B4-BE49-F238E27FC236}">
                  <a16:creationId xmlns:a16="http://schemas.microsoft.com/office/drawing/2014/main" id="{3969EBB8-E6E8-4796-8562-6DDB630C1861}"/>
                </a:ext>
              </a:extLst>
            </p:cNvPr>
            <p:cNvSpPr/>
            <p:nvPr/>
          </p:nvSpPr>
          <p:spPr>
            <a:xfrm rot="10800000">
              <a:off x="6545205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F53FA5-BED7-4760-9A9B-C21F5EFDE38E}"/>
              </a:ext>
            </a:extLst>
          </p:cNvPr>
          <p:cNvSpPr/>
          <p:nvPr/>
        </p:nvSpPr>
        <p:spPr bwMode="auto">
          <a:xfrm>
            <a:off x="1255311" y="170770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진법은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0~9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숫자를 사용 후 해당숫자가 넘어가면 자리수가 증가함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250D0D-1E93-47BD-BEB8-BB63A6A832C6}"/>
              </a:ext>
            </a:extLst>
          </p:cNvPr>
          <p:cNvGrpSpPr/>
          <p:nvPr/>
        </p:nvGrpSpPr>
        <p:grpSpPr>
          <a:xfrm>
            <a:off x="719572" y="1707700"/>
            <a:ext cx="507705" cy="732091"/>
            <a:chOff x="593089" y="2787774"/>
            <a:chExt cx="507705" cy="7320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3D447E3-E0B0-4109-A34C-9DBF6570CAF8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4EC5EDB-267D-4FCC-847D-FAFA70D8C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B64B68-52A0-4534-A5E9-B63A8AC6B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601" y="2467466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1, 2, 3, …, 8, 9, 10, 11, 12, …, 19, 20, …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E34D4C-07C4-4DE1-8346-7A6DB2227F63}"/>
              </a:ext>
            </a:extLst>
          </p:cNvPr>
          <p:cNvSpPr/>
          <p:nvPr/>
        </p:nvSpPr>
        <p:spPr bwMode="auto">
          <a:xfrm>
            <a:off x="1255311" y="2998369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같은 원리로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진법은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 후 해당숫자가 넘어가면 자리수가 증가함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564948-13BB-4D58-8610-EBE4E9BE2621}"/>
              </a:ext>
            </a:extLst>
          </p:cNvPr>
          <p:cNvGrpSpPr/>
          <p:nvPr/>
        </p:nvGrpSpPr>
        <p:grpSpPr>
          <a:xfrm>
            <a:off x="719572" y="2998369"/>
            <a:ext cx="507705" cy="732091"/>
            <a:chOff x="593089" y="2787774"/>
            <a:chExt cx="507705" cy="73209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0A41A93-1698-476F-BEAE-55667F79A963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308AECD-FC0B-4294-BD48-8DAB3FF0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927C46-99C3-48D0-8251-6BD255524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601" y="3758135"/>
            <a:ext cx="5761777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1, 10, 11, 100, 101, 110, 111, 1000, …</a:t>
            </a:r>
          </a:p>
        </p:txBody>
      </p:sp>
    </p:spTree>
    <p:extLst>
      <p:ext uri="{BB962C8B-B14F-4D97-AF65-F5344CB8AC3E}">
        <p14:creationId xmlns:p14="http://schemas.microsoft.com/office/powerpoint/2010/main" val="184364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E06ADB-6035-4804-A608-BD637ECE1F39}"/>
              </a:ext>
            </a:extLst>
          </p:cNvPr>
          <p:cNvGrpSpPr/>
          <p:nvPr/>
        </p:nvGrpSpPr>
        <p:grpSpPr>
          <a:xfrm>
            <a:off x="826056" y="780370"/>
            <a:ext cx="5705370" cy="696045"/>
            <a:chOff x="826056" y="1273719"/>
            <a:chExt cx="5883342" cy="696045"/>
          </a:xfrm>
        </p:grpSpPr>
        <p:sp>
          <p:nvSpPr>
            <p:cNvPr id="16" name="왼쪽 중괄호 15">
              <a:extLst>
                <a:ext uri="{FF2B5EF4-FFF2-40B4-BE49-F238E27FC236}">
                  <a16:creationId xmlns:a16="http://schemas.microsoft.com/office/drawing/2014/main" id="{DB9CFAAB-9A57-4085-ADC2-10ABD2E2A10C}"/>
                </a:ext>
              </a:extLst>
            </p:cNvPr>
            <p:cNvSpPr/>
            <p:nvPr/>
          </p:nvSpPr>
          <p:spPr>
            <a:xfrm>
              <a:off x="826056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516096-CC3E-43CF-B8CF-E4B156710B54}"/>
                </a:ext>
              </a:extLst>
            </p:cNvPr>
            <p:cNvSpPr/>
            <p:nvPr/>
          </p:nvSpPr>
          <p:spPr>
            <a:xfrm>
              <a:off x="905914" y="1306526"/>
              <a:ext cx="57213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우리가 사용하는 숫자는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진수임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컴퓨터 연산에서 유용하게 활용하는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진수와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16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진수 표현이 가능함</a:t>
              </a:r>
            </a:p>
          </p:txBody>
        </p:sp>
        <p:sp>
          <p:nvSpPr>
            <p:cNvPr id="18" name="왼쪽 중괄호 17">
              <a:extLst>
                <a:ext uri="{FF2B5EF4-FFF2-40B4-BE49-F238E27FC236}">
                  <a16:creationId xmlns:a16="http://schemas.microsoft.com/office/drawing/2014/main" id="{3969EBB8-E6E8-4796-8562-6DDB630C1861}"/>
                </a:ext>
              </a:extLst>
            </p:cNvPr>
            <p:cNvSpPr/>
            <p:nvPr/>
          </p:nvSpPr>
          <p:spPr>
            <a:xfrm rot="10800000">
              <a:off x="6545205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F53FA5-BED7-4760-9A9B-C21F5EFDE38E}"/>
              </a:ext>
            </a:extLst>
          </p:cNvPr>
          <p:cNvSpPr/>
          <p:nvPr/>
        </p:nvSpPr>
        <p:spPr bwMode="auto">
          <a:xfrm>
            <a:off x="1255311" y="170770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진법은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1, …, 9, a, b, c, d, e, f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 후 해당숫자가 넘어가면 자리수가 증가함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250D0D-1E93-47BD-BEB8-BB63A6A832C6}"/>
              </a:ext>
            </a:extLst>
          </p:cNvPr>
          <p:cNvGrpSpPr/>
          <p:nvPr/>
        </p:nvGrpSpPr>
        <p:grpSpPr>
          <a:xfrm>
            <a:off x="719572" y="1707700"/>
            <a:ext cx="507705" cy="732091"/>
            <a:chOff x="593089" y="2787774"/>
            <a:chExt cx="507705" cy="7320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3D447E3-E0B0-4109-A34C-9DBF6570CAF8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4EC5EDB-267D-4FCC-847D-FAFA70D8C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B64B68-52A0-4534-A5E9-B63A8AC6B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601" y="2467466"/>
            <a:ext cx="5280558" cy="68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pt-BR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1, 2, …, 9, a, b, c, d, e, f, </a:t>
            </a:r>
            <a:br>
              <a:rPr kumimoji="0" lang="pt-BR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pt-BR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10, 11, 12, …, 19, 1a, 1b, 1c, 1d, 1e, 1f,  20, …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E34D4C-07C4-4DE1-8346-7A6DB2227F63}"/>
              </a:ext>
            </a:extLst>
          </p:cNvPr>
          <p:cNvSpPr/>
          <p:nvPr/>
        </p:nvSpPr>
        <p:spPr bwMode="auto">
          <a:xfrm>
            <a:off x="1255311" y="3213339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같은 숫자를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접두어를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표현하거나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이용하여 변환함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564948-13BB-4D58-8610-EBE4E9BE2621}"/>
              </a:ext>
            </a:extLst>
          </p:cNvPr>
          <p:cNvGrpSpPr/>
          <p:nvPr/>
        </p:nvGrpSpPr>
        <p:grpSpPr>
          <a:xfrm>
            <a:off x="719572" y="3213339"/>
            <a:ext cx="507705" cy="732091"/>
            <a:chOff x="593089" y="2787774"/>
            <a:chExt cx="507705" cy="73209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0A41A93-1698-476F-BEAE-55667F79A963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308AECD-FC0B-4294-BD48-8DAB3FF0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927C46-99C3-48D0-8251-6BD255524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601" y="3973105"/>
            <a:ext cx="576177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0x~ : 16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진수 </a:t>
            </a:r>
            <a:endParaRPr kumimoji="0" lang="en-US" altLang="ko-KR" sz="18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0b~ : 2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진수</a:t>
            </a:r>
          </a:p>
        </p:txBody>
      </p:sp>
    </p:spTree>
    <p:extLst>
      <p:ext uri="{BB962C8B-B14F-4D97-AF65-F5344CB8AC3E}">
        <p14:creationId xmlns:p14="http://schemas.microsoft.com/office/powerpoint/2010/main" val="252298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E67652-DBFB-4C75-BF99-4F67323C1576}"/>
              </a:ext>
            </a:extLst>
          </p:cNvPr>
          <p:cNvGrpSpPr/>
          <p:nvPr/>
        </p:nvGrpSpPr>
        <p:grpSpPr>
          <a:xfrm>
            <a:off x="702526" y="700088"/>
            <a:ext cx="5890479" cy="2720849"/>
            <a:chOff x="702526" y="2051169"/>
            <a:chExt cx="5890479" cy="466067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39FEEB-FE6B-4C18-970C-0F4F8FACE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154321E-A8ED-46A7-AD7B-5452D8E6B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99615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B254E2A-1CA4-437F-B6A3-368507E08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531564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7034A-E273-4547-B6D9-A67C81CA591D}"/>
              </a:ext>
            </a:extLst>
          </p:cNvPr>
          <p:cNvSpPr/>
          <p:nvPr/>
        </p:nvSpPr>
        <p:spPr bwMode="auto">
          <a:xfrm>
            <a:off x="702526" y="846312"/>
            <a:ext cx="5446690" cy="246938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0b1010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0b1111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15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0b0001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0b0201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SyntaxError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invalid syntax</a:t>
            </a:r>
          </a:p>
        </p:txBody>
      </p:sp>
    </p:spTree>
    <p:extLst>
      <p:ext uri="{BB962C8B-B14F-4D97-AF65-F5344CB8AC3E}">
        <p14:creationId xmlns:p14="http://schemas.microsoft.com/office/powerpoint/2010/main" val="178886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E67652-DBFB-4C75-BF99-4F67323C1576}"/>
              </a:ext>
            </a:extLst>
          </p:cNvPr>
          <p:cNvGrpSpPr/>
          <p:nvPr/>
        </p:nvGrpSpPr>
        <p:grpSpPr>
          <a:xfrm>
            <a:off x="702526" y="700088"/>
            <a:ext cx="5890479" cy="2950919"/>
            <a:chOff x="702526" y="2051169"/>
            <a:chExt cx="5890479" cy="505476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39FEEB-FE6B-4C18-970C-0F4F8FACE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154321E-A8ED-46A7-AD7B-5452D8E6B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439025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B254E2A-1CA4-437F-B6A3-368507E08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925662"/>
              <a:ext cx="5890479" cy="18027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7298AC-CA35-4FED-9E2D-90EC544A13B2}"/>
              </a:ext>
            </a:extLst>
          </p:cNvPr>
          <p:cNvSpPr/>
          <p:nvPr/>
        </p:nvSpPr>
        <p:spPr bwMode="auto">
          <a:xfrm>
            <a:off x="702526" y="819416"/>
            <a:ext cx="5446690" cy="280469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0x10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16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0x1a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26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0x2f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47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0x3z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SyntaxError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 invalid syntax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856748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E67652-DBFB-4C75-BF99-4F67323C1576}"/>
              </a:ext>
            </a:extLst>
          </p:cNvPr>
          <p:cNvGrpSpPr/>
          <p:nvPr/>
        </p:nvGrpSpPr>
        <p:grpSpPr>
          <a:xfrm>
            <a:off x="702526" y="1809541"/>
            <a:ext cx="5890479" cy="2348417"/>
            <a:chOff x="702526" y="2051169"/>
            <a:chExt cx="5890479" cy="402271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39FEEB-FE6B-4C18-970C-0F4F8FACE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154321E-A8ED-46A7-AD7B-5452D8E6B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43163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B254E2A-1CA4-437F-B6A3-368507E08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893608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7034A-E273-4547-B6D9-A67C81CA591D}"/>
              </a:ext>
            </a:extLst>
          </p:cNvPr>
          <p:cNvSpPr/>
          <p:nvPr/>
        </p:nvSpPr>
        <p:spPr bwMode="auto">
          <a:xfrm>
            <a:off x="702526" y="1955765"/>
            <a:ext cx="5675696" cy="200334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print(hex(12));print(oct(22));print(bin(33))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0xc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0o26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0b100001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B3C6A8C-04D4-4F4D-B481-D209FA6C0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50362"/>
              </p:ext>
            </p:extLst>
          </p:nvPr>
        </p:nvGraphicFramePr>
        <p:xfrm>
          <a:off x="719139" y="709604"/>
          <a:ext cx="2914608" cy="90670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006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5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hex()</a:t>
                      </a:r>
                      <a:endParaRPr lang="ko-KR" altLang="en-US" sz="1600" b="1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진수로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5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oct()</a:t>
                      </a:r>
                      <a:endParaRPr lang="ko-KR" altLang="en-US" sz="1600" b="1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진수로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BDD5E25-4983-47E0-8EF1-6E43E2A24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47419"/>
              </p:ext>
            </p:extLst>
          </p:nvPr>
        </p:nvGraphicFramePr>
        <p:xfrm>
          <a:off x="3695010" y="709603"/>
          <a:ext cx="2914608" cy="453353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006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53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bin()</a:t>
                      </a:r>
                      <a:endParaRPr lang="ko-KR" altLang="en-US" sz="1600" b="1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진수로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83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83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실수형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9D07F5-7E14-4707-9444-DD0E660D79BD}"/>
              </a:ext>
            </a:extLst>
          </p:cNvPr>
          <p:cNvGrpSpPr/>
          <p:nvPr/>
        </p:nvGrpSpPr>
        <p:grpSpPr>
          <a:xfrm>
            <a:off x="719572" y="700088"/>
            <a:ext cx="5868553" cy="732093"/>
            <a:chOff x="719572" y="3057831"/>
            <a:chExt cx="5868553" cy="732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8690AB-FD74-41A2-85B1-1E14B7AD2EEE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소수점 이하의 정밀한 값을 표현하기 위하여 사용하거나 정밀한 값을 저장하기 위하여 사용함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EC42AE4-8CB0-4E2A-8DA6-4F9BB244851A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3636AC8-6CE5-4CCD-B939-4F63EF7D53CA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37D715-E5D8-44B7-8B5B-F5158AF72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A5E9C2-B8FC-4196-83AC-24BB1C074D8A}"/>
              </a:ext>
            </a:extLst>
          </p:cNvPr>
          <p:cNvSpPr/>
          <p:nvPr/>
        </p:nvSpPr>
        <p:spPr bwMode="auto">
          <a:xfrm>
            <a:off x="1255311" y="1586557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유효숫자 개념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E22ABC-BD00-4965-9EBD-9702048532B1}"/>
              </a:ext>
            </a:extLst>
          </p:cNvPr>
          <p:cNvGrpSpPr/>
          <p:nvPr/>
        </p:nvGrpSpPr>
        <p:grpSpPr>
          <a:xfrm>
            <a:off x="719572" y="1586558"/>
            <a:ext cx="507705" cy="497174"/>
            <a:chOff x="820492" y="3806335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7E48050-8F99-40AC-B869-75A240F0786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41F5C82-B7C4-46DF-95D9-1850A139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94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DFFC4D-4237-4ADE-ABE9-E7BC4D47250F}"/>
              </a:ext>
            </a:extLst>
          </p:cNvPr>
          <p:cNvCxnSpPr/>
          <p:nvPr/>
        </p:nvCxnSpPr>
        <p:spPr bwMode="auto">
          <a:xfrm>
            <a:off x="719138" y="904868"/>
            <a:ext cx="5868987" cy="0"/>
          </a:xfrm>
          <a:prstGeom prst="line">
            <a:avLst/>
          </a:prstGeom>
          <a:noFill/>
          <a:ln w="3810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실수형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3F3EA2-C087-4909-B994-D0D074350946}"/>
              </a:ext>
            </a:extLst>
          </p:cNvPr>
          <p:cNvSpPr/>
          <p:nvPr/>
        </p:nvSpPr>
        <p:spPr bwMode="auto">
          <a:xfrm>
            <a:off x="2556325" y="680658"/>
            <a:ext cx="2119044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광년의 표현</a:t>
            </a:r>
            <a:endParaRPr kumimoji="0" lang="ko-KR" altLang="en-US" sz="20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E69C41-DE34-4339-8A7D-26F1FB0D63D2}"/>
              </a:ext>
            </a:extLst>
          </p:cNvPr>
          <p:cNvSpPr/>
          <p:nvPr/>
        </p:nvSpPr>
        <p:spPr bwMode="auto">
          <a:xfrm>
            <a:off x="719573" y="1321326"/>
            <a:ext cx="2738997" cy="626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4600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1479C6-7EAC-4AD1-80AB-7468C22F11FE}"/>
              </a:ext>
            </a:extLst>
          </p:cNvPr>
          <p:cNvSpPr/>
          <p:nvPr/>
        </p:nvSpPr>
        <p:spPr bwMode="auto">
          <a:xfrm>
            <a:off x="3849128" y="1321326"/>
            <a:ext cx="2738997" cy="626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9460000000000km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CC6183-28C3-47AD-8B5A-A8DD73592CD6}"/>
              </a:ext>
            </a:extLst>
          </p:cNvPr>
          <p:cNvSpPr/>
          <p:nvPr/>
        </p:nvSpPr>
        <p:spPr bwMode="auto">
          <a:xfrm>
            <a:off x="719573" y="2337724"/>
            <a:ext cx="2738997" cy="626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9.46e12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4147DF-5647-46D5-A8B8-9FFC81F933C7}"/>
              </a:ext>
            </a:extLst>
          </p:cNvPr>
          <p:cNvSpPr/>
          <p:nvPr/>
        </p:nvSpPr>
        <p:spPr bwMode="auto">
          <a:xfrm>
            <a:off x="3849128" y="2337724"/>
            <a:ext cx="2738997" cy="626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9.46 * 10 ^ 12 km (10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133B0E9-EF4F-4660-8216-BD183FFEB529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>
            <a:off x="3458570" y="1634641"/>
            <a:ext cx="390558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9233B0F-EDD5-4E1C-9350-DF8FB3DDF5C6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 bwMode="auto">
          <a:xfrm>
            <a:off x="5218627" y="1947956"/>
            <a:ext cx="0" cy="389768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C137EE3-A2FF-406C-9A73-A0F2053C1525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 bwMode="auto">
          <a:xfrm flipH="1">
            <a:off x="3458570" y="2651039"/>
            <a:ext cx="390558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9FDBE8B-1780-4062-90CD-6AABBA791121}"/>
              </a:ext>
            </a:extLst>
          </p:cNvPr>
          <p:cNvCxnSpPr/>
          <p:nvPr/>
        </p:nvCxnSpPr>
        <p:spPr bwMode="auto">
          <a:xfrm>
            <a:off x="719138" y="3138357"/>
            <a:ext cx="5868987" cy="0"/>
          </a:xfrm>
          <a:prstGeom prst="line">
            <a:avLst/>
          </a:prstGeom>
          <a:noFill/>
          <a:ln w="38100" cap="flat" cmpd="sng" algn="ctr">
            <a:solidFill>
              <a:srgbClr val="0CA0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D1C5F6-05B4-4EFD-B1DC-D6D4AEF8A1C9}"/>
              </a:ext>
            </a:extLst>
          </p:cNvPr>
          <p:cNvGrpSpPr/>
          <p:nvPr/>
        </p:nvGrpSpPr>
        <p:grpSpPr>
          <a:xfrm>
            <a:off x="702526" y="3354121"/>
            <a:ext cx="5890479" cy="1213964"/>
            <a:chOff x="702526" y="2051169"/>
            <a:chExt cx="5890479" cy="207945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05C43AA-9582-4E5E-883F-228D979B1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CF5C8A-9387-404A-A67C-19308D664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4313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1D0FCB1-D586-4BA4-8175-6B72D8961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50350"/>
              <a:ext cx="5890479" cy="180276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20923C-F49A-467C-9A67-C8E0FB814F3E}"/>
              </a:ext>
            </a:extLst>
          </p:cNvPr>
          <p:cNvSpPr/>
          <p:nvPr/>
        </p:nvSpPr>
        <p:spPr bwMode="auto">
          <a:xfrm>
            <a:off x="702526" y="3500345"/>
            <a:ext cx="5446690" cy="97204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9.46e12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9460000000000.0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52480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실수형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F27615-9D9D-4D2F-9867-6C34C0EB8D08}"/>
              </a:ext>
            </a:extLst>
          </p:cNvPr>
          <p:cNvGrpSpPr/>
          <p:nvPr/>
        </p:nvGrpSpPr>
        <p:grpSpPr>
          <a:xfrm>
            <a:off x="826056" y="780370"/>
            <a:ext cx="5705370" cy="696045"/>
            <a:chOff x="826056" y="1273719"/>
            <a:chExt cx="5883342" cy="696045"/>
          </a:xfrm>
        </p:grpSpPr>
        <p:sp>
          <p:nvSpPr>
            <p:cNvPr id="20" name="왼쪽 중괄호 19">
              <a:extLst>
                <a:ext uri="{FF2B5EF4-FFF2-40B4-BE49-F238E27FC236}">
                  <a16:creationId xmlns:a16="http://schemas.microsoft.com/office/drawing/2014/main" id="{1336229B-201F-4649-9F9C-6DDBE27BD84A}"/>
                </a:ext>
              </a:extLst>
            </p:cNvPr>
            <p:cNvSpPr/>
            <p:nvPr/>
          </p:nvSpPr>
          <p:spPr>
            <a:xfrm>
              <a:off x="826056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5BD35F-156D-48E2-B520-F6D14EB8BEAA}"/>
                </a:ext>
              </a:extLst>
            </p:cNvPr>
            <p:cNvSpPr/>
            <p:nvPr/>
          </p:nvSpPr>
          <p:spPr>
            <a:xfrm>
              <a:off x="905914" y="1306526"/>
              <a:ext cx="57213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실수형과 정수형의 연산을 수행하면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유효숫자만큼만 표현되는데 주의해야 함</a:t>
              </a:r>
            </a:p>
          </p:txBody>
        </p:sp>
        <p:sp>
          <p:nvSpPr>
            <p:cNvPr id="22" name="왼쪽 중괄호 21">
              <a:extLst>
                <a:ext uri="{FF2B5EF4-FFF2-40B4-BE49-F238E27FC236}">
                  <a16:creationId xmlns:a16="http://schemas.microsoft.com/office/drawing/2014/main" id="{47898FDC-5178-42BB-8464-CF522E6D3AC0}"/>
                </a:ext>
              </a:extLst>
            </p:cNvPr>
            <p:cNvSpPr/>
            <p:nvPr/>
          </p:nvSpPr>
          <p:spPr>
            <a:xfrm rot="10800000">
              <a:off x="6545205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09BC44-B953-45CA-906E-4533FEA03BF2}"/>
              </a:ext>
            </a:extLst>
          </p:cNvPr>
          <p:cNvGrpSpPr/>
          <p:nvPr/>
        </p:nvGrpSpPr>
        <p:grpSpPr>
          <a:xfrm>
            <a:off x="702526" y="1677988"/>
            <a:ext cx="5890479" cy="1498115"/>
            <a:chOff x="702526" y="2051169"/>
            <a:chExt cx="5890479" cy="256619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5C15E16-B136-4FFC-A42E-0152A3C84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13E1DA-8C3E-4BA5-BC16-29DC1D823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90168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A15451F-BFAD-42C0-A185-3DA7912C7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37086"/>
              <a:ext cx="5890479" cy="180276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833860-BBE1-475B-B267-08903B0B4662}"/>
              </a:ext>
            </a:extLst>
          </p:cNvPr>
          <p:cNvSpPr/>
          <p:nvPr/>
        </p:nvSpPr>
        <p:spPr bwMode="auto">
          <a:xfrm>
            <a:off x="702526" y="1824212"/>
            <a:ext cx="6059518" cy="11837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9.46e12 + 121312324176834127678963412341298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1.2131232417683412e+32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814326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복소수형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001242-5526-418D-9881-D849E49D25E2}"/>
              </a:ext>
            </a:extLst>
          </p:cNvPr>
          <p:cNvGrpSpPr/>
          <p:nvPr/>
        </p:nvGrpSpPr>
        <p:grpSpPr>
          <a:xfrm>
            <a:off x="718802" y="700088"/>
            <a:ext cx="5869322" cy="588217"/>
            <a:chOff x="823936" y="3883994"/>
            <a:chExt cx="5900536" cy="12684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B31FD4-9560-4631-B933-671C06D4F25C}"/>
                </a:ext>
              </a:extLst>
            </p:cNvPr>
            <p:cNvSpPr/>
            <p:nvPr/>
          </p:nvSpPr>
          <p:spPr bwMode="auto">
            <a:xfrm>
              <a:off x="823936" y="3883994"/>
              <a:ext cx="1426284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E6546E-3418-4547-AC0A-15BC62125CBF}"/>
                </a:ext>
              </a:extLst>
            </p:cNvPr>
            <p:cNvSpPr/>
            <p:nvPr/>
          </p:nvSpPr>
          <p:spPr bwMode="auto">
            <a:xfrm>
              <a:off x="2275777" y="3883994"/>
              <a:ext cx="4448695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제곱을 하였을 때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나오는 가상의 수 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2233B8-D0DB-4815-961C-A4DD980D7414}"/>
              </a:ext>
            </a:extLst>
          </p:cNvPr>
          <p:cNvGrpSpPr/>
          <p:nvPr/>
        </p:nvGrpSpPr>
        <p:grpSpPr>
          <a:xfrm>
            <a:off x="718802" y="1453123"/>
            <a:ext cx="5869322" cy="588217"/>
            <a:chOff x="823936" y="3883994"/>
            <a:chExt cx="5900536" cy="126845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4DB467-A755-466A-BD2E-30B02926263F}"/>
                </a:ext>
              </a:extLst>
            </p:cNvPr>
            <p:cNvSpPr/>
            <p:nvPr/>
          </p:nvSpPr>
          <p:spPr bwMode="auto">
            <a:xfrm>
              <a:off x="823936" y="3883994"/>
              <a:ext cx="1426284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복소수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90F5AFB-1BFB-4748-8706-3B67DEA899B5}"/>
                </a:ext>
              </a:extLst>
            </p:cNvPr>
            <p:cNvSpPr/>
            <p:nvPr/>
          </p:nvSpPr>
          <p:spPr bwMode="auto">
            <a:xfrm>
              <a:off x="2275777" y="3883994"/>
              <a:ext cx="4448695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실수부와 허수부로 표현하는 가상의 수 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03062E-2EF6-44C9-9E83-C9E5F5893231}"/>
              </a:ext>
            </a:extLst>
          </p:cNvPr>
          <p:cNvSpPr/>
          <p:nvPr/>
        </p:nvSpPr>
        <p:spPr bwMode="auto">
          <a:xfrm>
            <a:off x="1255311" y="220615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복소평면의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수학 학술적 연산 처리 등에 활용함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742FDC-D579-4004-89FA-207E8BEAE646}"/>
              </a:ext>
            </a:extLst>
          </p:cNvPr>
          <p:cNvGrpSpPr/>
          <p:nvPr/>
        </p:nvGrpSpPr>
        <p:grpSpPr>
          <a:xfrm>
            <a:off x="719572" y="2206159"/>
            <a:ext cx="507705" cy="497174"/>
            <a:chOff x="820492" y="3806335"/>
            <a:chExt cx="507705" cy="49717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C95E4E-6975-4142-A2BC-27F04715E4F5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230A27C-D065-4567-85B6-E592A8BB3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B0D3A7-1806-4037-A472-D09FE546ACF5}"/>
              </a:ext>
            </a:extLst>
          </p:cNvPr>
          <p:cNvSpPr/>
          <p:nvPr/>
        </p:nvSpPr>
        <p:spPr bwMode="auto">
          <a:xfrm>
            <a:off x="1255311" y="2862168"/>
            <a:ext cx="5332814" cy="726510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복소수는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1+2i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같이 허수부분이 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표현하나</a:t>
            </a:r>
            <a:b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파이썬에서는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사용하는 것에 유의해야 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2C8811-BF33-444D-B959-5E79695D33B9}"/>
              </a:ext>
            </a:extLst>
          </p:cNvPr>
          <p:cNvGrpSpPr/>
          <p:nvPr/>
        </p:nvGrpSpPr>
        <p:grpSpPr>
          <a:xfrm>
            <a:off x="719572" y="2862168"/>
            <a:ext cx="507705" cy="726509"/>
            <a:chOff x="820492" y="3806334"/>
            <a:chExt cx="507705" cy="72650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AD6EE5-9BA8-47FD-B04E-4E004D2AEA92}"/>
                </a:ext>
              </a:extLst>
            </p:cNvPr>
            <p:cNvSpPr/>
            <p:nvPr/>
          </p:nvSpPr>
          <p:spPr bwMode="auto">
            <a:xfrm>
              <a:off x="820492" y="3806334"/>
              <a:ext cx="507705" cy="726509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0FE76C-CBBA-4EC0-8B3A-0549528A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4055231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72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복소수형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910643-1E06-4521-8BC5-D3D3CB0B8CEE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26377B-F15A-4A44-A0DA-2B009CCC8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복소수 연산 </a:t>
              </a:r>
            </a:p>
          </p:txBody>
        </p:sp>
        <p:pic>
          <p:nvPicPr>
            <p:cNvPr id="12" name="Picture 89" descr="ti122d8507 [부동산]">
              <a:extLst>
                <a:ext uri="{FF2B5EF4-FFF2-40B4-BE49-F238E27FC236}">
                  <a16:creationId xmlns:a16="http://schemas.microsoft.com/office/drawing/2014/main" id="{37499CB6-BB53-4FA5-81D2-6D2C4F3EA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BDB33-A0E0-47AD-8F35-0B4494313CEB}"/>
              </a:ext>
            </a:extLst>
          </p:cNvPr>
          <p:cNvSpPr/>
          <p:nvPr/>
        </p:nvSpPr>
        <p:spPr bwMode="auto">
          <a:xfrm>
            <a:off x="719572" y="1166813"/>
            <a:ext cx="1418739" cy="5781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ko-KR" altLang="en-US" b="1" dirty="0">
                <a:solidFill>
                  <a:prstClr val="white"/>
                </a:solidFill>
              </a:rPr>
              <a:t>더하기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빼기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7B479D-9EDE-4EE4-8564-E5528F401EAA}"/>
              </a:ext>
            </a:extLst>
          </p:cNvPr>
          <p:cNvSpPr/>
          <p:nvPr/>
        </p:nvSpPr>
        <p:spPr bwMode="auto">
          <a:xfrm>
            <a:off x="2163733" y="1166813"/>
            <a:ext cx="4424391" cy="57816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it-IT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(a+bi)+(c+di) = (a+c)+(b+d)i 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726F7F-803C-4F7D-8CA7-0084AA7B15BD}"/>
              </a:ext>
            </a:extLst>
          </p:cNvPr>
          <p:cNvSpPr/>
          <p:nvPr/>
        </p:nvSpPr>
        <p:spPr bwMode="auto">
          <a:xfrm>
            <a:off x="719572" y="1829753"/>
            <a:ext cx="1418739" cy="823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ko-KR" altLang="en-US" b="1" dirty="0">
                <a:solidFill>
                  <a:prstClr val="white"/>
                </a:solidFill>
              </a:rPr>
              <a:t>곱하기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85CD29-94D6-4FDD-BE3D-9810E2107631}"/>
              </a:ext>
            </a:extLst>
          </p:cNvPr>
          <p:cNvSpPr/>
          <p:nvPr/>
        </p:nvSpPr>
        <p:spPr bwMode="auto">
          <a:xfrm>
            <a:off x="2163733" y="1829753"/>
            <a:ext cx="4424391" cy="8238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marL="1343025" indent="-1343025" algn="l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it-IT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a+bi)(c+di) = ac+(ad)i+(bc)i+bd(i*i)</a:t>
            </a:r>
            <a:br>
              <a:rPr kumimoji="0" lang="it-IT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it-IT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(ac-bd)+(ad+bc)i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2B9DF-9F76-45F6-A61B-4299DCDFACCD}"/>
              </a:ext>
            </a:extLst>
          </p:cNvPr>
          <p:cNvGrpSpPr/>
          <p:nvPr/>
        </p:nvGrpSpPr>
        <p:grpSpPr>
          <a:xfrm>
            <a:off x="702526" y="2761634"/>
            <a:ext cx="5890479" cy="2213760"/>
            <a:chOff x="702526" y="2051169"/>
            <a:chExt cx="5890479" cy="379205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29FCE4C-8E93-4257-B281-7C4D70B6A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03962A5-E55E-44A9-B8B8-27C374F3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12754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C4B3CB0-9D09-4C46-B7F9-77A602EB9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662949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CD3AB4-D60C-4C22-95EA-710C5D842586}"/>
              </a:ext>
            </a:extLst>
          </p:cNvPr>
          <p:cNvSpPr/>
          <p:nvPr/>
        </p:nvSpPr>
        <p:spPr bwMode="auto">
          <a:xfrm>
            <a:off x="702526" y="2907858"/>
            <a:ext cx="5446690" cy="199340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a=1+2i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SyntaxError: invalid syntax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a=1+2j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b=1-2j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print(a+b, a*b)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(2+0j) (5+0j)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수치형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 자료형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확장문자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긴 문자열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976846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AFF4B2-C913-4E64-A81D-6510F55F59B8}"/>
              </a:ext>
            </a:extLst>
          </p:cNvPr>
          <p:cNvSpPr/>
          <p:nvPr/>
        </p:nvSpPr>
        <p:spPr bwMode="auto">
          <a:xfrm>
            <a:off x="719222" y="882479"/>
            <a:ext cx="5868903" cy="106824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문자열은 문자의 나열을 따옴표로 감싸 넣은 부분을 의미함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문자형 저장은 따옴표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(“”)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로 감싼 문장이 저장됨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D76167-520F-4858-8498-E0DF13849C28}"/>
              </a:ext>
            </a:extLst>
          </p:cNvPr>
          <p:cNvSpPr/>
          <p:nvPr/>
        </p:nvSpPr>
        <p:spPr bwMode="auto">
          <a:xfrm>
            <a:off x="711273" y="708002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문자형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35FB31-18A9-4CC1-AD82-780FC4EA9661}"/>
              </a:ext>
            </a:extLst>
          </p:cNvPr>
          <p:cNvSpPr/>
          <p:nvPr/>
        </p:nvSpPr>
        <p:spPr bwMode="auto">
          <a:xfrm>
            <a:off x="1255311" y="2128096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문자형의 덧셈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(+)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문장을 붙이는 것임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26D4D7-5ED2-41D6-A85A-B1CF310C3092}"/>
              </a:ext>
            </a:extLst>
          </p:cNvPr>
          <p:cNvGrpSpPr/>
          <p:nvPr/>
        </p:nvGrpSpPr>
        <p:grpSpPr>
          <a:xfrm>
            <a:off x="719572" y="2128097"/>
            <a:ext cx="507705" cy="497174"/>
            <a:chOff x="820492" y="3806335"/>
            <a:chExt cx="507705" cy="4971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814A39-A422-4EE7-9587-E2C3D86BC4C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267878C-6FEB-47CF-B234-7445FC05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E8B0FB-EC27-40E5-8916-DD28828C73B4}"/>
              </a:ext>
            </a:extLst>
          </p:cNvPr>
          <p:cNvSpPr/>
          <p:nvPr/>
        </p:nvSpPr>
        <p:spPr bwMode="auto">
          <a:xfrm>
            <a:off x="1255311" y="2779647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곱셈은 존재하지 않지만 다음 예제와 같은 반복은 존재함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BAEE12-03AB-4E70-A556-4D477F53CB58}"/>
              </a:ext>
            </a:extLst>
          </p:cNvPr>
          <p:cNvGrpSpPr/>
          <p:nvPr/>
        </p:nvGrpSpPr>
        <p:grpSpPr>
          <a:xfrm>
            <a:off x="719572" y="2779648"/>
            <a:ext cx="507705" cy="497174"/>
            <a:chOff x="820492" y="3806335"/>
            <a:chExt cx="507705" cy="49717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78BCB68-4D47-4BB1-89BD-2B007E1E7BCC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F824343-C9AB-465F-A028-9B370ADC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25BE63-9826-4F98-B893-74198599C130}"/>
              </a:ext>
            </a:extLst>
          </p:cNvPr>
          <p:cNvSpPr/>
          <p:nvPr/>
        </p:nvSpPr>
        <p:spPr>
          <a:xfrm>
            <a:off x="4417832" y="3337798"/>
            <a:ext cx="2246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</a:t>
            </a:r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슬라이드  참고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58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문자형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B343A8-A2EF-4F52-92E7-1E754F06ECD8}"/>
              </a:ext>
            </a:extLst>
          </p:cNvPr>
          <p:cNvGrpSpPr/>
          <p:nvPr/>
        </p:nvGrpSpPr>
        <p:grpSpPr>
          <a:xfrm>
            <a:off x="702526" y="700088"/>
            <a:ext cx="5890479" cy="3871193"/>
            <a:chOff x="702526" y="2051169"/>
            <a:chExt cx="5890479" cy="663115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202D16-A2E9-40B0-AE62-FC1B72788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C2D440F-47E5-40ED-AEA8-468FF9CD9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605677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E76855C-3C5B-4646-A45A-8B123BBD7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502045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6DAF1E-D9D1-4B41-8187-5FFC72DC933C}"/>
              </a:ext>
            </a:extLst>
          </p:cNvPr>
          <p:cNvSpPr/>
          <p:nvPr/>
        </p:nvSpPr>
        <p:spPr bwMode="auto">
          <a:xfrm>
            <a:off x="702526" y="846312"/>
            <a:ext cx="5759234" cy="367234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a="aaa"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b="bbb"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a+b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'aaabbb'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a*b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"&lt;pyshell#53&gt;", line 1, in &lt;module&gt;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a*b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TypeError: can't multiply sequence by non-int of type 'str'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a*3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'aaaaaaaaa'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b*5</a:t>
            </a:r>
          </a:p>
          <a:p>
            <a:pPr algn="l" latinLnBrk="0"/>
            <a:r>
              <a:rPr lang="pt-BR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'bbbbbbbbbbbbbbb'</a:t>
            </a:r>
          </a:p>
        </p:txBody>
      </p:sp>
    </p:spTree>
    <p:extLst>
      <p:ext uri="{BB962C8B-B14F-4D97-AF65-F5344CB8AC3E}">
        <p14:creationId xmlns:p14="http://schemas.microsoft.com/office/powerpoint/2010/main" val="96741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확장문자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CE58E1-D1F8-400F-9EA5-975F382ABDF9}"/>
              </a:ext>
            </a:extLst>
          </p:cNvPr>
          <p:cNvGrpSpPr/>
          <p:nvPr/>
        </p:nvGrpSpPr>
        <p:grpSpPr>
          <a:xfrm>
            <a:off x="826056" y="780370"/>
            <a:ext cx="5705370" cy="696045"/>
            <a:chOff x="826056" y="1273719"/>
            <a:chExt cx="5883342" cy="696045"/>
          </a:xfrm>
        </p:grpSpPr>
        <p:sp>
          <p:nvSpPr>
            <p:cNvPr id="12" name="왼쪽 중괄호 11">
              <a:extLst>
                <a:ext uri="{FF2B5EF4-FFF2-40B4-BE49-F238E27FC236}">
                  <a16:creationId xmlns:a16="http://schemas.microsoft.com/office/drawing/2014/main" id="{8871E1CA-3C09-40A7-ABA0-9B402DA346B3}"/>
                </a:ext>
              </a:extLst>
            </p:cNvPr>
            <p:cNvSpPr/>
            <p:nvPr/>
          </p:nvSpPr>
          <p:spPr>
            <a:xfrm>
              <a:off x="826056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4F6302-7F90-44F3-B420-221C6968E2BC}"/>
                </a:ext>
              </a:extLst>
            </p:cNvPr>
            <p:cNvSpPr/>
            <p:nvPr/>
          </p:nvSpPr>
          <p:spPr>
            <a:xfrm>
              <a:off x="905914" y="1306526"/>
              <a:ext cx="57213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문자열에서 특별한 의미로 처리하여야 할 때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확장 문자열을 사용함</a:t>
              </a:r>
            </a:p>
          </p:txBody>
        </p: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976F7955-847C-4979-AED1-C82ED9BD8905}"/>
                </a:ext>
              </a:extLst>
            </p:cNvPr>
            <p:cNvSpPr/>
            <p:nvPr/>
          </p:nvSpPr>
          <p:spPr>
            <a:xfrm rot="10800000">
              <a:off x="6545205" y="1273719"/>
              <a:ext cx="164193" cy="696045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D5DA69-0C02-469D-BE5D-8CF557CBC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77561"/>
              </p:ext>
            </p:extLst>
          </p:nvPr>
        </p:nvGraphicFramePr>
        <p:xfrm>
          <a:off x="719138" y="1855751"/>
          <a:ext cx="5868987" cy="2645465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859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9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61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주요 내용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03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2000" dirty="0"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000" dirty="0"/>
                        <a:t>n</a:t>
                      </a:r>
                      <a:endParaRPr lang="ko-KR" altLang="en-US" sz="20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 바꿈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03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2000" dirty="0"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000" dirty="0"/>
                        <a:t>t</a:t>
                      </a:r>
                      <a:endParaRPr lang="ko-KR" altLang="en-US" sz="20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탭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03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2000" dirty="0">
                          <a:latin typeface="Consolas" panose="020B0609020204030204" pitchFamily="49" charset="0"/>
                        </a:rPr>
                        <a:t>\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”</a:t>
                      </a:r>
                      <a:endParaRPr lang="ko-KR" altLang="en-US" sz="20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따옴표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03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2000" dirty="0"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000" dirty="0"/>
                        <a:t>‘</a:t>
                      </a:r>
                      <a:endParaRPr lang="ko-KR" altLang="en-US" sz="20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홑따옴표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95589"/>
                  </a:ext>
                </a:extLst>
              </a:tr>
              <a:tr h="462037">
                <a:tc>
                  <a:txBody>
                    <a:bodyPr/>
                    <a:lstStyle/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2000" dirty="0">
                          <a:latin typeface="Consolas" panose="020B0609020204030204" pitchFamily="49" charset="0"/>
                        </a:rPr>
                        <a:t>\\</a:t>
                      </a:r>
                      <a:endParaRPr lang="ko-KR" altLang="en-US" sz="20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\ 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처리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한글모드에서 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\ 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나오는 데 유의 할 것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54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10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05A196-03D8-4E70-87E6-ED5D47378E67}"/>
              </a:ext>
            </a:extLst>
          </p:cNvPr>
          <p:cNvGrpSpPr/>
          <p:nvPr/>
        </p:nvGrpSpPr>
        <p:grpSpPr>
          <a:xfrm>
            <a:off x="696711" y="700088"/>
            <a:ext cx="7744763" cy="3235285"/>
            <a:chOff x="696711" y="700088"/>
            <a:chExt cx="8052002" cy="32352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19BAC-E44B-4856-B59C-3E88A1B2C76F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6690858-A031-4327-989A-AF12C2825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96B0680-AAF5-425C-89E4-24BE4B03A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40EA0CA-F565-4CFE-AF96-62B9A989C9A6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2883503"/>
              <a:chOff x="696711" y="982776"/>
              <a:chExt cx="8052002" cy="288350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0777245-5197-4DDF-A2A9-6E7F6E4D4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288350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23E0D27-6B36-460B-98CC-00532779CE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883502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ED59843-3E28-4FAF-97F0-034CD173A536}"/>
                </a:ext>
              </a:extLst>
            </p:cNvPr>
            <p:cNvGrpSpPr/>
            <p:nvPr/>
          </p:nvGrpSpPr>
          <p:grpSpPr>
            <a:xfrm>
              <a:off x="696711" y="3825967"/>
              <a:ext cx="8052002" cy="109406"/>
              <a:chOff x="696711" y="3825967"/>
              <a:chExt cx="8052002" cy="10940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82A907F-47F2-413B-B528-DF73DCB97E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830130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A77131D-B544-4B7D-8D2D-9E31692CD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825967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확장문자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8E5CFB-2138-43C5-8DE0-89DC52578D69}"/>
              </a:ext>
            </a:extLst>
          </p:cNvPr>
          <p:cNvSpPr/>
          <p:nvPr/>
        </p:nvSpPr>
        <p:spPr bwMode="auto">
          <a:xfrm>
            <a:off x="702526" y="846312"/>
            <a:ext cx="7626134" cy="301996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#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호랑이가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떡하나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주면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안잡아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먹지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라고 말했습니다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 ('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호랑이가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떡하나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주면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안잡아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먹지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라고 말했습니다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.')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호랑이가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떡하나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주면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안잡아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먹지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라고 말했습니다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 ("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호랑이가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\"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떡하나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주면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안잡아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먹지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\"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라고 말했습니다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호랑이가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떡하나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주면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안잡아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먹지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라고 말했습니다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#I say " I Love You"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 ("I say \"I Love You\"")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 say "I Love You"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 ("I say "I Love You"")</a:t>
            </a:r>
          </a:p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SyntaxError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invalid syntax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71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긴 문자열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048E97-54E5-4514-BF9D-8128CC9BED3A}"/>
              </a:ext>
            </a:extLst>
          </p:cNvPr>
          <p:cNvGrpSpPr/>
          <p:nvPr/>
        </p:nvGrpSpPr>
        <p:grpSpPr>
          <a:xfrm>
            <a:off x="719572" y="700088"/>
            <a:ext cx="5868553" cy="1043970"/>
            <a:chOff x="719572" y="426691"/>
            <a:chExt cx="5868553" cy="10439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7DB451-93F2-480D-A59B-A7DE46994C6D}"/>
                </a:ext>
              </a:extLst>
            </p:cNvPr>
            <p:cNvSpPr/>
            <p:nvPr/>
          </p:nvSpPr>
          <p:spPr bwMode="auto">
            <a:xfrm>
              <a:off x="1255311" y="426691"/>
              <a:ext cx="5332814" cy="1043970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긴 문자열을 사용하기 위하여 따옴표를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 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(“””)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사용하면 다음 세 개의 따옴표가 나올 때 까지 줄을 바꾸어서 사용할 수 있음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680CD2A-7225-4A0E-A409-07AC44554E62}"/>
                </a:ext>
              </a:extLst>
            </p:cNvPr>
            <p:cNvGrpSpPr/>
            <p:nvPr/>
          </p:nvGrpSpPr>
          <p:grpSpPr>
            <a:xfrm>
              <a:off x="719572" y="426693"/>
              <a:ext cx="507705" cy="1043966"/>
              <a:chOff x="820492" y="3532939"/>
              <a:chExt cx="507705" cy="104396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90C8E94-036D-4212-8085-FD5252D54228}"/>
                  </a:ext>
                </a:extLst>
              </p:cNvPr>
              <p:cNvSpPr/>
              <p:nvPr/>
            </p:nvSpPr>
            <p:spPr bwMode="auto">
              <a:xfrm>
                <a:off x="820492" y="3532939"/>
                <a:ext cx="507705" cy="1043966"/>
              </a:xfrm>
              <a:prstGeom prst="rect">
                <a:avLst/>
              </a:prstGeom>
              <a:solidFill>
                <a:srgbClr val="089CA3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A7E35A0-A743-4034-B13D-07014580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9" name="위로 굽은 화살표 24">
            <a:extLst>
              <a:ext uri="{FF2B5EF4-FFF2-40B4-BE49-F238E27FC236}">
                <a16:creationId xmlns:a16="http://schemas.microsoft.com/office/drawing/2014/main" id="{7F7BEEE3-0F30-4544-998D-F94A0F61F1EE}"/>
              </a:ext>
            </a:extLst>
          </p:cNvPr>
          <p:cNvSpPr/>
          <p:nvPr/>
        </p:nvSpPr>
        <p:spPr bwMode="auto">
          <a:xfrm rot="5400000">
            <a:off x="1393460" y="1755519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39DD5D-1155-4F40-A131-6A378248E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1831701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 줄을 바꾼 것이 그대로 표현됨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A07AAA-3B42-439A-B19F-DCC41D7C262F}"/>
              </a:ext>
            </a:extLst>
          </p:cNvPr>
          <p:cNvGrpSpPr/>
          <p:nvPr/>
        </p:nvGrpSpPr>
        <p:grpSpPr>
          <a:xfrm>
            <a:off x="719572" y="2342697"/>
            <a:ext cx="5868553" cy="735475"/>
            <a:chOff x="719572" y="700088"/>
            <a:chExt cx="5868553" cy="73547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7699EB-5173-40A2-8B0D-82A97E2F82E0}"/>
                </a:ext>
              </a:extLst>
            </p:cNvPr>
            <p:cNvSpPr/>
            <p:nvPr/>
          </p:nvSpPr>
          <p:spPr bwMode="auto">
            <a:xfrm>
              <a:off x="1255311" y="700088"/>
              <a:ext cx="5332814" cy="7354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문자열의 합이나 명령어 연장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(\)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방법으로도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표현할 수 있음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32CAC66-377F-4E0A-89B4-668A17DCFB2A}"/>
                </a:ext>
              </a:extLst>
            </p:cNvPr>
            <p:cNvGrpSpPr/>
            <p:nvPr/>
          </p:nvGrpSpPr>
          <p:grpSpPr>
            <a:xfrm>
              <a:off x="719572" y="700089"/>
              <a:ext cx="507705" cy="735474"/>
              <a:chOff x="820492" y="3806335"/>
              <a:chExt cx="507705" cy="735474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D99D89E-CAE5-4BC0-8A69-C01DD9363E45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5474"/>
              </a:xfrm>
              <a:prstGeom prst="rect">
                <a:avLst/>
              </a:prstGeom>
              <a:solidFill>
                <a:srgbClr val="089CA3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92DFA0E-CDAF-4373-9582-5602AF0B1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7212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A92754-F22A-4B70-A0E5-590ECCF1F20D}"/>
              </a:ext>
            </a:extLst>
          </p:cNvPr>
          <p:cNvSpPr/>
          <p:nvPr/>
        </p:nvSpPr>
        <p:spPr bwMode="auto">
          <a:xfrm>
            <a:off x="1255311" y="321431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C, java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허용되지 않음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D8130D9-D017-4A95-881B-2ABF4506AB9E}"/>
              </a:ext>
            </a:extLst>
          </p:cNvPr>
          <p:cNvGrpSpPr/>
          <p:nvPr/>
        </p:nvGrpSpPr>
        <p:grpSpPr>
          <a:xfrm>
            <a:off x="719572" y="3214320"/>
            <a:ext cx="507705" cy="497174"/>
            <a:chOff x="820492" y="3806335"/>
            <a:chExt cx="507705" cy="4971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8BF0134-EF44-4A9C-AF10-0076097A0C70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52034D6-C3E4-4F07-9C3C-67A719268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74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긴 문자열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2BF204-F121-4768-83F7-9B534FDF1242}"/>
              </a:ext>
            </a:extLst>
          </p:cNvPr>
          <p:cNvGrpSpPr/>
          <p:nvPr/>
        </p:nvGrpSpPr>
        <p:grpSpPr>
          <a:xfrm>
            <a:off x="696711" y="700088"/>
            <a:ext cx="8052002" cy="282692"/>
            <a:chOff x="696711" y="700088"/>
            <a:chExt cx="8052002" cy="28269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167BCB-8B50-47D7-8D95-6881F4761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696711" y="700088"/>
              <a:ext cx="8052001" cy="28269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DCFE3E1-389E-418B-8B29-D0F428A14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496028" y="700088"/>
              <a:ext cx="1252685" cy="28269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1BD3F3-6E37-4960-9452-9991C47A9F32}"/>
              </a:ext>
            </a:extLst>
          </p:cNvPr>
          <p:cNvGrpSpPr/>
          <p:nvPr/>
        </p:nvGrpSpPr>
        <p:grpSpPr>
          <a:xfrm>
            <a:off x="696711" y="982776"/>
            <a:ext cx="8052002" cy="3542397"/>
            <a:chOff x="696711" y="982776"/>
            <a:chExt cx="8052002" cy="28835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BC484CA-46A3-43C6-B874-BB7AEE684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696711" y="982776"/>
              <a:ext cx="8052001" cy="288350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FDB176-DB03-4708-B1C0-D26CCE00A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059138" y="982777"/>
              <a:ext cx="689575" cy="288350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DB8615-22D3-4DE3-965D-137B3EE5AA62}"/>
              </a:ext>
            </a:extLst>
          </p:cNvPr>
          <p:cNvGrpSpPr/>
          <p:nvPr/>
        </p:nvGrpSpPr>
        <p:grpSpPr>
          <a:xfrm>
            <a:off x="696711" y="4517222"/>
            <a:ext cx="8052002" cy="109406"/>
            <a:chOff x="696711" y="3825967"/>
            <a:chExt cx="8052002" cy="1094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744DCA1-FCC1-4526-BB30-FB9E42257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696711" y="3830130"/>
              <a:ext cx="8052001" cy="10524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0F0569D-AB26-4C14-AE5D-08DE43128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7961778" y="3825967"/>
              <a:ext cx="786935" cy="10524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81E849-BC82-4359-A293-00654D747AD3}"/>
              </a:ext>
            </a:extLst>
          </p:cNvPr>
          <p:cNvSpPr/>
          <p:nvPr/>
        </p:nvSpPr>
        <p:spPr bwMode="auto">
          <a:xfrm>
            <a:off x="702526" y="846311"/>
            <a:ext cx="7908074" cy="366674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print("""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오늘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내일도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공부할 것입니다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그래서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일등할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것입니다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오늘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내일도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공부할 것입니다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그래서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일등할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것입니다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오늘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\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내일도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공부할 것입니다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\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그래서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일등할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것입니다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오늘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공부했습니다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내일도 열심히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파이썬을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공부할 것입니다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그래서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일등할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것입니다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pt-BR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07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긴 문자열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E10A59-C1E6-449A-A607-30C98822A94A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작은 문자열을 나열하여 사용할 수 있음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0FCA9D-5097-42E5-BAE8-5632BEBA8790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5B6A3D-FA42-43CD-946A-9BADCBD9AD2D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2693B7B-F6C3-43DE-9D46-36864C2FD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02A0E4-F1E9-4FBA-AEC1-66C073665686}"/>
              </a:ext>
            </a:extLst>
          </p:cNvPr>
          <p:cNvSpPr/>
          <p:nvPr/>
        </p:nvSpPr>
        <p:spPr bwMode="auto">
          <a:xfrm>
            <a:off x="1255311" y="1333410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C, java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허용되지 않음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3368EC-ED64-4CAA-B5B4-839004E1C7B6}"/>
              </a:ext>
            </a:extLst>
          </p:cNvPr>
          <p:cNvGrpSpPr/>
          <p:nvPr/>
        </p:nvGrpSpPr>
        <p:grpSpPr>
          <a:xfrm>
            <a:off x="719572" y="1333411"/>
            <a:ext cx="507705" cy="497174"/>
            <a:chOff x="820492" y="3806335"/>
            <a:chExt cx="507705" cy="49717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2BF4D9-C1CC-4CA2-A25A-81ACC731A6DC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98A1177-32FA-4A9B-8E9F-37739871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5FED1A-5A31-4705-AE73-1DAE8F2BE974}"/>
              </a:ext>
            </a:extLst>
          </p:cNvPr>
          <p:cNvGrpSpPr/>
          <p:nvPr/>
        </p:nvGrpSpPr>
        <p:grpSpPr>
          <a:xfrm>
            <a:off x="696711" y="1899596"/>
            <a:ext cx="5891414" cy="3337862"/>
            <a:chOff x="696711" y="632952"/>
            <a:chExt cx="5891414" cy="333786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EE84198-4097-4260-9DAC-8B995774586E}"/>
                </a:ext>
              </a:extLst>
            </p:cNvPr>
            <p:cNvGrpSpPr/>
            <p:nvPr/>
          </p:nvGrpSpPr>
          <p:grpSpPr>
            <a:xfrm>
              <a:off x="696711" y="700088"/>
              <a:ext cx="5891414" cy="282692"/>
              <a:chOff x="696711" y="700088"/>
              <a:chExt cx="8052002" cy="28269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A841349-2324-49D2-AB4F-F14DC82BB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43A3EEA-6D6A-48E5-872E-CD7BA2DAF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4E6F3D-09EB-47BE-AE45-5666E1D430BF}"/>
                </a:ext>
              </a:extLst>
            </p:cNvPr>
            <p:cNvGrpSpPr/>
            <p:nvPr/>
          </p:nvGrpSpPr>
          <p:grpSpPr>
            <a:xfrm>
              <a:off x="696711" y="982777"/>
              <a:ext cx="5891414" cy="2708660"/>
              <a:chOff x="696711" y="982777"/>
              <a:chExt cx="8052002" cy="2204843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5059CB5-1731-444E-AA5D-9EFDABE116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7"/>
                <a:ext cx="8052001" cy="2204843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D4F348E-1297-4762-82A3-59F236FBE9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204843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8EC37C5-44B0-4B9A-A0A1-48D748868871}"/>
                </a:ext>
              </a:extLst>
            </p:cNvPr>
            <p:cNvGrpSpPr/>
            <p:nvPr/>
          </p:nvGrpSpPr>
          <p:grpSpPr>
            <a:xfrm>
              <a:off x="696711" y="3659972"/>
              <a:ext cx="5891414" cy="109406"/>
              <a:chOff x="696711" y="2968717"/>
              <a:chExt cx="8052002" cy="10940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FF968FD-D6D3-4BDB-84B9-468735573B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972880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DAEE349-5473-4FCF-B021-AEDB0DE4FC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2968717"/>
                <a:ext cx="786935" cy="105243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C8817B-B2B0-4E83-97F9-35E008A2B72B}"/>
                </a:ext>
              </a:extLst>
            </p:cNvPr>
            <p:cNvSpPr/>
            <p:nvPr/>
          </p:nvSpPr>
          <p:spPr bwMode="auto">
            <a:xfrm>
              <a:off x="702526" y="632952"/>
              <a:ext cx="5743994" cy="33378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 = 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오늘은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 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즐거운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 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일요일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  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print (a)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  </a:t>
              </a:r>
            </a:p>
            <a:p>
              <a:pPr algn="l" latinLnBrk="0"/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오늘은즐거운일요일</a:t>
              </a:r>
              <a:endPara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print("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오늘 열심히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파이썬을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공부했습니다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 \n"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내일도 열심히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파이썬을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공부할 것입니다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 \n"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그래서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일등할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것입니다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	  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오늘 열심히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파이썬을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공부했습니다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 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내일도 열심히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파이썬을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공부할 것입니다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. </a:t>
              </a:r>
            </a:p>
            <a:p>
              <a:pPr algn="l" latinLnBrk="0"/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그래서 </a:t>
              </a:r>
              <a:r>
                <a:rPr lang="ko-KR" altLang="en-US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일등할</a:t>
              </a:r>
              <a:r>
                <a:rPr lang="ko-KR" altLang="en-US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것입니다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endPara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79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자료형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부울형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6179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부울형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104D19-4463-4718-90E6-B30AC4A58268}"/>
              </a:ext>
            </a:extLst>
          </p:cNvPr>
          <p:cNvSpPr/>
          <p:nvPr/>
        </p:nvSpPr>
        <p:spPr bwMode="auto">
          <a:xfrm>
            <a:off x="719222" y="882479"/>
            <a:ext cx="5868903" cy="129617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부울대수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(Boolean,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참 거짓의 논리연산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연산을 위한 자료형으로 비교문의 기본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참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= True 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거짓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= False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로 표현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·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소문자 주의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B0FBE2-B32A-4CC0-B667-8DCA2A422917}"/>
              </a:ext>
            </a:extLst>
          </p:cNvPr>
          <p:cNvSpPr/>
          <p:nvPr/>
        </p:nvSpPr>
        <p:spPr bwMode="auto">
          <a:xfrm>
            <a:off x="711273" y="708002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prstClr val="white"/>
                </a:solidFill>
                <a:latin typeface="나눔바른고딕"/>
                <a:ea typeface="나눔바른고딕"/>
              </a:rPr>
              <a:t>부울형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109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자료형에서 수치형을 사용 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474352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자료형에서 부울형이나 컬렉션 등을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894519"/>
            <a:ext cx="5831985" cy="438368"/>
            <a:chOff x="585154" y="963984"/>
            <a:chExt cx="5831985" cy="438368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자료형에서 문자형을 사용 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부울형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274709-F5E8-4A26-B73D-982871641250}"/>
              </a:ext>
            </a:extLst>
          </p:cNvPr>
          <p:cNvGrpSpPr/>
          <p:nvPr/>
        </p:nvGrpSpPr>
        <p:grpSpPr>
          <a:xfrm>
            <a:off x="696711" y="700088"/>
            <a:ext cx="5891414" cy="282692"/>
            <a:chOff x="696711" y="700088"/>
            <a:chExt cx="8052002" cy="2826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8A7072-1557-41BD-9DED-7F57AF317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696711" y="700088"/>
              <a:ext cx="8052001" cy="2826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47703F-37D5-4DFB-8A62-41329510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496028" y="700088"/>
              <a:ext cx="1252685" cy="28269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B6434B-AA81-4DFF-AF66-97A8BD383503}"/>
              </a:ext>
            </a:extLst>
          </p:cNvPr>
          <p:cNvGrpSpPr/>
          <p:nvPr/>
        </p:nvGrpSpPr>
        <p:grpSpPr>
          <a:xfrm>
            <a:off x="696711" y="982776"/>
            <a:ext cx="5891414" cy="3934849"/>
            <a:chOff x="696711" y="982776"/>
            <a:chExt cx="8052002" cy="28835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2A8049-034B-481F-A58A-66B3DCB8C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696711" y="982776"/>
              <a:ext cx="8052001" cy="28835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895152A-131E-42F3-89CB-C2FD7AF79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059138" y="982777"/>
              <a:ext cx="689575" cy="288350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91FFE5-C320-406B-9D93-38CED4CD5E60}"/>
              </a:ext>
            </a:extLst>
          </p:cNvPr>
          <p:cNvGrpSpPr/>
          <p:nvPr/>
        </p:nvGrpSpPr>
        <p:grpSpPr>
          <a:xfrm>
            <a:off x="696711" y="4913462"/>
            <a:ext cx="5891414" cy="109406"/>
            <a:chOff x="696711" y="3825967"/>
            <a:chExt cx="8052002" cy="1094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236FD5-3A8C-40B1-9832-D9AB88DDD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696711" y="3830130"/>
              <a:ext cx="8052001" cy="10524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87E60D5-9AEA-4111-BB75-7CB007C5A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7961778" y="3825967"/>
              <a:ext cx="786935" cy="105243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8BC710-D3F7-4EC5-890F-34711B16E9C6}"/>
              </a:ext>
            </a:extLst>
          </p:cNvPr>
          <p:cNvSpPr/>
          <p:nvPr/>
        </p:nvSpPr>
        <p:spPr bwMode="auto">
          <a:xfrm>
            <a:off x="702526" y="663432"/>
            <a:ext cx="7908074" cy="455262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 = True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 = False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 and b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False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 or b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 and not b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 0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 = a==0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>
              <a:lnSpc>
                <a:spcPts val="1500"/>
              </a:lnSpc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203888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부울형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274709-F5E8-4A26-B73D-982871641250}"/>
              </a:ext>
            </a:extLst>
          </p:cNvPr>
          <p:cNvGrpSpPr/>
          <p:nvPr/>
        </p:nvGrpSpPr>
        <p:grpSpPr>
          <a:xfrm>
            <a:off x="696711" y="1346573"/>
            <a:ext cx="5891414" cy="282692"/>
            <a:chOff x="696711" y="700088"/>
            <a:chExt cx="8052002" cy="2826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8A7072-1557-41BD-9DED-7F57AF317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696711" y="700088"/>
              <a:ext cx="8052001" cy="2826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47703F-37D5-4DFB-8A62-41329510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496028" y="700088"/>
              <a:ext cx="1252685" cy="28269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B6434B-AA81-4DFF-AF66-97A8BD383503}"/>
              </a:ext>
            </a:extLst>
          </p:cNvPr>
          <p:cNvGrpSpPr/>
          <p:nvPr/>
        </p:nvGrpSpPr>
        <p:grpSpPr>
          <a:xfrm>
            <a:off x="696711" y="1629261"/>
            <a:ext cx="5891414" cy="2611209"/>
            <a:chOff x="696711" y="982776"/>
            <a:chExt cx="8052002" cy="21255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2A8049-034B-481F-A58A-66B3DCB8C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696711" y="982776"/>
              <a:ext cx="8052001" cy="21255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895152A-131E-42F3-89CB-C2FD7AF79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059138" y="982777"/>
              <a:ext cx="689575" cy="208021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91FFE5-C320-406B-9D93-38CED4CD5E60}"/>
              </a:ext>
            </a:extLst>
          </p:cNvPr>
          <p:cNvGrpSpPr/>
          <p:nvPr/>
        </p:nvGrpSpPr>
        <p:grpSpPr>
          <a:xfrm>
            <a:off x="696711" y="4157937"/>
            <a:ext cx="5891414" cy="109406"/>
            <a:chOff x="696711" y="3825967"/>
            <a:chExt cx="8052002" cy="1094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236FD5-3A8C-40B1-9832-D9AB88DDD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696711" y="3830130"/>
              <a:ext cx="8052001" cy="10524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87E60D5-9AEA-4111-BB75-7CB007C5A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7961778" y="3825967"/>
              <a:ext cx="786935" cy="105243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8BC710-D3F7-4EC5-890F-34711B16E9C6}"/>
              </a:ext>
            </a:extLst>
          </p:cNvPr>
          <p:cNvSpPr/>
          <p:nvPr/>
        </p:nvSpPr>
        <p:spPr bwMode="auto">
          <a:xfrm>
            <a:off x="702526" y="1492797"/>
            <a:ext cx="7908074" cy="269201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 = True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 = False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if 1 &gt; 2 and a and b or b or a: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print 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참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else: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print ("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거짓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참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56F922-88AA-4012-8499-7CC89B9D75F3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배울 비교문에 기본적 형태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9227B5-505E-4316-80DC-1AE9C7689413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E5DF9D9-8163-47C7-864D-9BC1203F46F6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57485CA-2812-4C07-AB73-F1D8C085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2632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976DDB-93C7-4BC9-9FF8-AF7A1804F846}"/>
              </a:ext>
            </a:extLst>
          </p:cNvPr>
          <p:cNvSpPr/>
          <p:nvPr/>
        </p:nvSpPr>
        <p:spPr bwMode="auto">
          <a:xfrm>
            <a:off x="719222" y="882479"/>
            <a:ext cx="5868903" cy="232984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여러 개의 값을 모아서 저장하는 형태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(Collection)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또는 컨테이너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(Container)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라고 하며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java, c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의 연속된 배열이나 구조체와 유사함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추후 강의에서 자세히 배우며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컬렉션 중 리스트는 많이 사용함</a:t>
            </a: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리스트는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[ ]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안에 값을 나열하는 형식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27A507-67D9-456C-BF6C-17864404B7AA}"/>
              </a:ext>
            </a:extLst>
          </p:cNvPr>
          <p:cNvSpPr/>
          <p:nvPr/>
        </p:nvSpPr>
        <p:spPr bwMode="auto">
          <a:xfrm>
            <a:off x="711273" y="708002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176853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9185DF-5DDA-4322-94AE-521B6C90243A}"/>
              </a:ext>
            </a:extLst>
          </p:cNvPr>
          <p:cNvGrpSpPr/>
          <p:nvPr/>
        </p:nvGrpSpPr>
        <p:grpSpPr>
          <a:xfrm>
            <a:off x="696711" y="700088"/>
            <a:ext cx="5891414" cy="282692"/>
            <a:chOff x="696711" y="700088"/>
            <a:chExt cx="8052002" cy="2826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DBAE0F-18D5-4220-9E63-44B7C2A5A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696711" y="700088"/>
              <a:ext cx="8052001" cy="28269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3F1F6D-6429-43D8-BBF4-4257299E3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496028" y="700088"/>
              <a:ext cx="1252685" cy="28269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14872-895A-4A37-AE73-47C9F2CE57BA}"/>
              </a:ext>
            </a:extLst>
          </p:cNvPr>
          <p:cNvGrpSpPr/>
          <p:nvPr/>
        </p:nvGrpSpPr>
        <p:grpSpPr>
          <a:xfrm>
            <a:off x="696711" y="982776"/>
            <a:ext cx="5891414" cy="2229551"/>
            <a:chOff x="696711" y="982776"/>
            <a:chExt cx="8052002" cy="18148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C181378-E511-4076-976F-342CC88CA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696711" y="982776"/>
              <a:ext cx="8052001" cy="18148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8CE2D21-507D-4C7F-B0C2-5F325FE6C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059138" y="982777"/>
              <a:ext cx="689575" cy="176795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3698E4-B468-4A45-B901-84CDDA33B39B}"/>
              </a:ext>
            </a:extLst>
          </p:cNvPr>
          <p:cNvGrpSpPr/>
          <p:nvPr/>
        </p:nvGrpSpPr>
        <p:grpSpPr>
          <a:xfrm>
            <a:off x="696711" y="3150555"/>
            <a:ext cx="5891414" cy="109406"/>
            <a:chOff x="696711" y="3825967"/>
            <a:chExt cx="8052002" cy="1094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5061DF-0362-49D2-AF78-8642CF13A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696711" y="3830130"/>
              <a:ext cx="8052001" cy="10524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20BD4C8-B0B7-4DA1-B290-395B8655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7961778" y="3825967"/>
              <a:ext cx="786935" cy="105243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0AE18B-9866-47A8-A87E-0C015B63FF12}"/>
              </a:ext>
            </a:extLst>
          </p:cNvPr>
          <p:cNvSpPr/>
          <p:nvPr/>
        </p:nvSpPr>
        <p:spPr bwMode="auto">
          <a:xfrm>
            <a:off x="702526" y="846312"/>
            <a:ext cx="7908074" cy="236601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rainbow = ["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노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파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print(rainbow)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노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파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']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	 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True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314264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017FC8-9146-41F8-9BC8-7BBBCD897FB7}"/>
              </a:ext>
            </a:extLst>
          </p:cNvPr>
          <p:cNvSpPr/>
          <p:nvPr/>
        </p:nvSpPr>
        <p:spPr bwMode="auto">
          <a:xfrm>
            <a:off x="1255311" y="70414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리스트는 하나하나 반복문으로 처리가 가능함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CFE1CF-6314-44E7-ACCF-0900DDB77D05}"/>
              </a:ext>
            </a:extLst>
          </p:cNvPr>
          <p:cNvGrpSpPr/>
          <p:nvPr/>
        </p:nvGrpSpPr>
        <p:grpSpPr>
          <a:xfrm>
            <a:off x="719572" y="704149"/>
            <a:ext cx="507705" cy="497174"/>
            <a:chOff x="820492" y="3806335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938FE8-134C-49E9-ADED-DFBD6CD3BE0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9B85C5-0DD5-4560-A811-DA1081F9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621A67-3794-4207-B86E-81AF8C8C3D9F}"/>
              </a:ext>
            </a:extLst>
          </p:cNvPr>
          <p:cNvSpPr/>
          <p:nvPr/>
        </p:nvSpPr>
        <p:spPr bwMode="auto">
          <a:xfrm>
            <a:off x="1255311" y="1350634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예제에 반복문으로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사용함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C58AE9-74B3-4077-8D2F-9BEFA8C0239B}"/>
              </a:ext>
            </a:extLst>
          </p:cNvPr>
          <p:cNvGrpSpPr/>
          <p:nvPr/>
        </p:nvGrpSpPr>
        <p:grpSpPr>
          <a:xfrm>
            <a:off x="719572" y="1350635"/>
            <a:ext cx="507705" cy="497174"/>
            <a:chOff x="820492" y="3806335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145B8-4995-49BC-B26E-4B163C05B382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4123742-9AF1-4597-8517-53870A796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0393FF-10A9-432F-A70A-6D6533D6D4E9}"/>
              </a:ext>
            </a:extLst>
          </p:cNvPr>
          <p:cNvSpPr/>
          <p:nvPr/>
        </p:nvSpPr>
        <p:spPr>
          <a:xfrm>
            <a:off x="3597095" y="1903468"/>
            <a:ext cx="306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반복문에서 자세히 배움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86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191970-726B-4767-8EF0-39C61066E251}"/>
              </a:ext>
            </a:extLst>
          </p:cNvPr>
          <p:cNvGrpSpPr/>
          <p:nvPr/>
        </p:nvGrpSpPr>
        <p:grpSpPr>
          <a:xfrm>
            <a:off x="696711" y="700088"/>
            <a:ext cx="7310252" cy="282692"/>
            <a:chOff x="696711" y="700088"/>
            <a:chExt cx="8052002" cy="2826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D4990CA-0AE3-4035-A594-C54FEEFDF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696711" y="700088"/>
              <a:ext cx="8052001" cy="282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9F54E5-D2DF-4A83-B4A0-48058B322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496028" y="700088"/>
              <a:ext cx="1252685" cy="2826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D497C9-DE39-459B-A4DE-09C0BC3E906A}"/>
              </a:ext>
            </a:extLst>
          </p:cNvPr>
          <p:cNvGrpSpPr/>
          <p:nvPr/>
        </p:nvGrpSpPr>
        <p:grpSpPr>
          <a:xfrm>
            <a:off x="696711" y="982776"/>
            <a:ext cx="7310252" cy="3628396"/>
            <a:chOff x="696711" y="982776"/>
            <a:chExt cx="8052002" cy="295350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EEF8264-EB4A-42D4-B0BC-A9DBAC511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696711" y="982776"/>
              <a:ext cx="8052001" cy="295350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463663-1B53-4A88-8F16-0E668113C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059138" y="982777"/>
              <a:ext cx="689575" cy="29535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9EB7CC-FC0E-4383-AC37-8D34D5D35E5B}"/>
              </a:ext>
            </a:extLst>
          </p:cNvPr>
          <p:cNvGrpSpPr/>
          <p:nvPr/>
        </p:nvGrpSpPr>
        <p:grpSpPr>
          <a:xfrm>
            <a:off x="696711" y="4607009"/>
            <a:ext cx="7310252" cy="109406"/>
            <a:chOff x="696711" y="3825967"/>
            <a:chExt cx="8052002" cy="10940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D0615E-8983-43BC-B736-11C7A1D18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696711" y="3830130"/>
              <a:ext cx="8052001" cy="1052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66A3683-1122-4E8C-80A9-3F31768AE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7961778" y="3825967"/>
              <a:ext cx="786935" cy="10524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957734-9DE2-4877-BC62-A0235A5C6127}"/>
              </a:ext>
            </a:extLst>
          </p:cNvPr>
          <p:cNvSpPr/>
          <p:nvPr/>
        </p:nvSpPr>
        <p:spPr bwMode="auto">
          <a:xfrm>
            <a:off x="702526" y="846312"/>
            <a:ext cx="7908074" cy="373363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rainbow = ["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빨강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노랑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초록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파랑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보라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color in rainbow 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print ( color,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빨강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주황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노랑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초록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파랑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남색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보라 색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1490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BD48EA-170B-4063-AA48-C52377C5C6EF}"/>
              </a:ext>
            </a:extLst>
          </p:cNvPr>
          <p:cNvSpPr/>
          <p:nvPr/>
        </p:nvSpPr>
        <p:spPr bwMode="auto">
          <a:xfrm>
            <a:off x="1255311" y="70414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리스트와 유사한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튜플이라는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자료형이 있음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491A8E-9478-4B6B-9DDC-EC287BF78376}"/>
              </a:ext>
            </a:extLst>
          </p:cNvPr>
          <p:cNvGrpSpPr/>
          <p:nvPr/>
        </p:nvGrpSpPr>
        <p:grpSpPr>
          <a:xfrm>
            <a:off x="719572" y="704149"/>
            <a:ext cx="507705" cy="497174"/>
            <a:chOff x="820492" y="3806335"/>
            <a:chExt cx="507705" cy="4971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4ECD3F9-2536-4D63-B39F-346F3B2F885E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E005475-4A40-4E28-B104-EFE973E7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1EE3FB-65B5-4E8D-9AB8-F8AB2EB39304}"/>
              </a:ext>
            </a:extLst>
          </p:cNvPr>
          <p:cNvSpPr/>
          <p:nvPr/>
        </p:nvSpPr>
        <p:spPr bwMode="auto">
          <a:xfrm>
            <a:off x="1255311" y="1350634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튜플은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내용을 바꿀 수 없으며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 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)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로표시함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76121C-4053-423D-B8B1-3911D08CCEF9}"/>
              </a:ext>
            </a:extLst>
          </p:cNvPr>
          <p:cNvGrpSpPr/>
          <p:nvPr/>
        </p:nvGrpSpPr>
        <p:grpSpPr>
          <a:xfrm>
            <a:off x="719572" y="1350635"/>
            <a:ext cx="507705" cy="497174"/>
            <a:chOff x="820492" y="3806335"/>
            <a:chExt cx="507705" cy="4971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EC8316-F81B-467E-93E7-5CD4CDA90A09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8D872FB-D1EE-4B37-8C9E-2DFC5737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FAEEED-406B-4E31-80F6-58160B2EBC17}"/>
              </a:ext>
            </a:extLst>
          </p:cNvPr>
          <p:cNvSpPr/>
          <p:nvPr/>
        </p:nvSpPr>
        <p:spPr>
          <a:xfrm>
            <a:off x="4469129" y="1903468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추후에 자세히 배움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59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컬렉션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28DC60-54A3-409A-92D8-5A1C3C1E8107}"/>
              </a:ext>
            </a:extLst>
          </p:cNvPr>
          <p:cNvGrpSpPr/>
          <p:nvPr/>
        </p:nvGrpSpPr>
        <p:grpSpPr>
          <a:xfrm>
            <a:off x="696711" y="700088"/>
            <a:ext cx="7310252" cy="282692"/>
            <a:chOff x="696711" y="700088"/>
            <a:chExt cx="8052002" cy="2826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31DE4F-ACF4-4008-81C9-C7B1010AA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696711" y="700088"/>
              <a:ext cx="8052001" cy="282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4B67FC-DC9D-43CA-B043-465F1E44F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496028" y="700088"/>
              <a:ext cx="1252685" cy="2826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7A6BC1-318F-45F5-A9B3-2A5274E6DF5A}"/>
              </a:ext>
            </a:extLst>
          </p:cNvPr>
          <p:cNvGrpSpPr/>
          <p:nvPr/>
        </p:nvGrpSpPr>
        <p:grpSpPr>
          <a:xfrm>
            <a:off x="696711" y="982776"/>
            <a:ext cx="7310252" cy="3628396"/>
            <a:chOff x="696711" y="982776"/>
            <a:chExt cx="8052002" cy="295350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B087FA-DC8C-4870-B7A3-44EC1CA9D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696711" y="982776"/>
              <a:ext cx="8052001" cy="295350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6B6B02D-6897-4729-A170-77786C9FE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059138" y="982777"/>
              <a:ext cx="689575" cy="29535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2DBC90-501C-4DBB-AEE9-B4F84EDB6E96}"/>
              </a:ext>
            </a:extLst>
          </p:cNvPr>
          <p:cNvGrpSpPr/>
          <p:nvPr/>
        </p:nvGrpSpPr>
        <p:grpSpPr>
          <a:xfrm>
            <a:off x="696711" y="4607009"/>
            <a:ext cx="7310252" cy="109406"/>
            <a:chOff x="696711" y="3825967"/>
            <a:chExt cx="8052002" cy="10940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FD6C97F-B5FE-4D12-884F-D8A7A6B3C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696711" y="3830130"/>
              <a:ext cx="8052001" cy="1052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30F2F46-5835-4AE1-A297-29CC6D4FC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7961778" y="3825967"/>
              <a:ext cx="786935" cy="10524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CC2442-D850-42E5-B9B4-6F0A82D3B904}"/>
              </a:ext>
            </a:extLst>
          </p:cNvPr>
          <p:cNvSpPr/>
          <p:nvPr/>
        </p:nvSpPr>
        <p:spPr bwMode="auto">
          <a:xfrm>
            <a:off x="702526" y="846312"/>
            <a:ext cx="7908074" cy="373363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rainbow = ("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빨강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주황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노랑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초록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파랑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","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보라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color in rainbow 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print ( color, "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 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빨강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주황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노랑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초록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파랑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남색 색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보라 색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6704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실수형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실수형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변수의 자료형태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3646075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50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앞 강의에서 프로그램을 작성하는데 있어서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잠시 데이터를 저장하는 공간으로 변수에 대하여 알아보았습니다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변수를 사용하는데 있어서 수치를 계산하는 용도로 사용할 것인지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아니면 문자열을 다루는데 사용할 것인지에 따라 먼저 변수 형태를 정해야 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일반적인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프로그래밍 언어 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>C, Java, Python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에 대하여 변수의 자료형태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어떠한 것이 있는지 검색을 통하여 미리 알아보도록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확장문자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긴문자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기타형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부울형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기타형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확장문자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긴문자</a:t>
            </a:r>
            <a:endParaRPr lang="ko-KR" altLang="en-US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기타형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부울형</a:t>
            </a:r>
            <a:endParaRPr lang="ko-KR" altLang="en-US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기타형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88044"/>
              <a:ext cx="5160982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오늘 배운 내용을 스스로 실습하여</a:t>
              </a:r>
              <a: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/>
              </a:r>
              <a:b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</a:br>
              <a:r>
                <a:rPr kumimoji="1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자유게시판에 </a:t>
              </a:r>
              <a:r>
                <a:rPr kumimoji="1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올려주셔요</a:t>
              </a:r>
              <a: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.</a:t>
              </a:r>
              <a:b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</a:br>
              <a:r>
                <a:rPr kumimoji="1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이렇게 정리하면 실력이 쑥쑥 자란답니다</a:t>
              </a:r>
              <a:r>
                <a:rPr kumimoji="1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marR="0" lvl="0" indent="-269875" algn="l" defTabSz="1291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본인이 실습한 내용을 프로그램 소스와 결과를 캡처하여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올려주셔요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269875" marR="0" lvl="0" indent="-269875" algn="l" defTabSz="1291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본인의 학번과 이름을 메모장에 써서 같이 캡처하여 주셔요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269875" marR="0" lvl="0" indent="-269875" algn="l" defTabSz="12911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설명도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달아주셔요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수치형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정수형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수치형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실수형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 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문자형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확장문자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긴문자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기타형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부울형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기타형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컬렉션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3464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</a:t>
              </a:r>
              <a:r>
                <a:rPr lang="ko-KR" altLang="en-US" sz="1600" b="1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올려주셔요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680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DD35FD-8BD9-4C56-B488-E890190C5DA5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A0701FD-907A-4838-8129-A48881A89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F3CC4F1-3401-4FE8-A761-D43E5969FDED}"/>
                </a:ext>
              </a:extLst>
            </p:cNvPr>
            <p:cNvGrpSpPr/>
            <p:nvPr/>
          </p:nvGrpSpPr>
          <p:grpSpPr>
            <a:xfrm>
              <a:off x="1543733" y="487496"/>
              <a:ext cx="5044491" cy="960304"/>
              <a:chOff x="1543733" y="487496"/>
              <a:chExt cx="5044491" cy="1260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5653B40-0F9F-4C5A-9238-1B102F7AF10F}"/>
                  </a:ext>
                </a:extLst>
              </p:cNvPr>
              <p:cNvSpPr/>
              <p:nvPr/>
            </p:nvSpPr>
            <p:spPr bwMode="auto">
              <a:xfrm flipH="1">
                <a:off x="1543733" y="487496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Q1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2713E3B-5C1E-4997-A805-8D0D757E968F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938763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+12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2321550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0x3a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704337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0.12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3087124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-12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6" name="내용 개체 틀 26">
            <a:extLst>
              <a:ext uri="{FF2B5EF4-FFF2-40B4-BE49-F238E27FC236}">
                <a16:creationId xmlns:a16="http://schemas.microsoft.com/office/drawing/2014/main" id="{CB7F9D50-24FB-4E25-AFF8-C3B9DF21AC28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수치형 중 정수형으로 적합하지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EE77F3-F6E9-4D2E-8035-8A7C8FD3DA61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6D3B34C-13DB-4285-926D-35F5B5F04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6518DCD-E856-4362-97FD-CC15FA39FFEE}"/>
                </a:ext>
              </a:extLst>
            </p:cNvPr>
            <p:cNvGrpSpPr/>
            <p:nvPr/>
          </p:nvGrpSpPr>
          <p:grpSpPr>
            <a:xfrm>
              <a:off x="1543733" y="487496"/>
              <a:ext cx="5044491" cy="960304"/>
              <a:chOff x="1543733" y="487496"/>
              <a:chExt cx="5044491" cy="12600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3BB8DC1-259C-459A-BFEE-3AB16E9D6217}"/>
                  </a:ext>
                </a:extLst>
              </p:cNvPr>
              <p:cNvSpPr/>
              <p:nvPr/>
            </p:nvSpPr>
            <p:spPr bwMode="auto">
              <a:xfrm flipH="1">
                <a:off x="1543733" y="487496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Q1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BE443AF-2DE8-4F61-9732-9E872AD6304A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소수점 표현은 실수형을 사용합니다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8A9C2D-CF8A-4453-A037-59AF457E57A8}"/>
              </a:ext>
            </a:extLst>
          </p:cNvPr>
          <p:cNvGrpSpPr/>
          <p:nvPr/>
        </p:nvGrpSpPr>
        <p:grpSpPr>
          <a:xfrm>
            <a:off x="2541527" y="1938763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830708-0EC9-449B-B247-843D85789B5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C5E2022-7C32-4AB1-B699-D558456F9C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+12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1D5775D-14AB-419D-AF96-ABC05385A30D}"/>
              </a:ext>
            </a:extLst>
          </p:cNvPr>
          <p:cNvGrpSpPr/>
          <p:nvPr/>
        </p:nvGrpSpPr>
        <p:grpSpPr>
          <a:xfrm>
            <a:off x="2541527" y="2321550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7E04802-BBD4-4785-AEEC-A0F2BF758C5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B0820F9D-ACA1-4E72-BA0A-27248D214A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0x3a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1E64101-AF97-42CA-B4DA-E21D12492ACF}"/>
              </a:ext>
            </a:extLst>
          </p:cNvPr>
          <p:cNvGrpSpPr/>
          <p:nvPr/>
        </p:nvGrpSpPr>
        <p:grpSpPr>
          <a:xfrm>
            <a:off x="2541527" y="2704337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298703-AA9D-4513-BDD1-8BBE6F77A74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3564018F-6399-4333-AF07-9839DDB557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0.12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AC53E86-24FD-4FCA-A242-050CF7DA320C}"/>
              </a:ext>
            </a:extLst>
          </p:cNvPr>
          <p:cNvGrpSpPr/>
          <p:nvPr/>
        </p:nvGrpSpPr>
        <p:grpSpPr>
          <a:xfrm>
            <a:off x="2541527" y="3087124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09A2894-608E-41C5-B1D8-C8D0719D8F1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D4B42D3D-C61E-4E44-90F5-2FB9AD7B12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-12</a:t>
              </a:r>
            </a:p>
          </p:txBody>
        </p:sp>
      </p:grpSp>
      <p:sp>
        <p:nvSpPr>
          <p:cNvPr id="53" name="내용 개체 틀 26">
            <a:extLst>
              <a:ext uri="{FF2B5EF4-FFF2-40B4-BE49-F238E27FC236}">
                <a16:creationId xmlns:a16="http://schemas.microsoft.com/office/drawing/2014/main" id="{709BBF04-A53A-4C8D-A0BA-C24399809853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수치형 중 정수형으로 적합하지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않은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8ACC036-5850-4CCB-ADDC-FE1A9BE3E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45617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AF5C374-BB77-4390-B0CE-353B0EFEBC4E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24" name="직선 연결선 23"/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CCE8E5F-1A23-4F1D-A067-4076F5E782D1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138138A-256A-4255-A84E-3BC90DB4B2A4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Q2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D95374F-3399-4B5C-807A-1F1AA88CABAC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hex()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1989086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dex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366904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oct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744721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bin()</a:t>
              </a: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십진수를 이진수로 바꾸기 위한 함수는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A98F18-8DD1-499A-A5D8-B6D5697A9940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25EB9CA-D9C7-413A-B3E3-A3516443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A75B584-4C68-4639-8A90-CA90E5FCBB44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B344B99-3BA9-439A-A516-285E382857C2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Q2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B695519-1CC7-4782-B957-72F5D1F2FEF9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bin(33)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0b100001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출력되며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33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이진수로 변환해준 결과입니다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5" name="내용 개체 틀 26">
            <a:extLst>
              <a:ext uri="{FF2B5EF4-FFF2-40B4-BE49-F238E27FC236}">
                <a16:creationId xmlns:a16="http://schemas.microsoft.com/office/drawing/2014/main" id="{5BEE6E13-0FB9-4D66-B6E9-B4853D973349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십진수를 이진수로 바꾸기 위한 함수는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1877AA-33A6-41D2-AF4D-F4BF9C69293E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B0531A-C17E-4B1C-82B9-FBE8EF7B19A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1C2DD65D-4B31-4794-98B6-2DAF5A73EB3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hex()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E43BB54-F677-4E53-983D-BD9F2FFD3BF9}"/>
              </a:ext>
            </a:extLst>
          </p:cNvPr>
          <p:cNvGrpSpPr/>
          <p:nvPr/>
        </p:nvGrpSpPr>
        <p:grpSpPr>
          <a:xfrm>
            <a:off x="2541527" y="1989086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7594C19-B429-4F0F-A686-C108A5B689D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EA2B4C81-1394-41D7-9751-36A1FD4ADE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dex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9636CC7-274E-43A0-8D07-CBE7005903EF}"/>
              </a:ext>
            </a:extLst>
          </p:cNvPr>
          <p:cNvGrpSpPr/>
          <p:nvPr/>
        </p:nvGrpSpPr>
        <p:grpSpPr>
          <a:xfrm>
            <a:off x="2541527" y="2366904"/>
            <a:ext cx="4046697" cy="292969"/>
            <a:chOff x="2541527" y="1907733"/>
            <a:chExt cx="4046697" cy="29296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821790-B9D5-406C-9E9B-E02B42625AC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1886B745-35EE-405F-B844-E9F4582A20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oct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A4ECF0-35D6-4AA7-A987-42D2B40D87A3}"/>
              </a:ext>
            </a:extLst>
          </p:cNvPr>
          <p:cNvGrpSpPr/>
          <p:nvPr/>
        </p:nvGrpSpPr>
        <p:grpSpPr>
          <a:xfrm>
            <a:off x="2541527" y="2744721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2301664-2A05-424A-B3DF-AB32DD5EE19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8228918D-5B76-4EEC-B019-7A38A18C691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bin()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0E8472E2-AA39-4976-B592-CF42859E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9787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FC3AA8-950F-4BA0-8269-ED18CC385791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F951E12-5CEF-4C41-A32B-4A9E724EA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0FCB694-D71E-42EC-A20E-1227CA912E4C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7A1BB48-A460-49D9-9A51-3039594315E0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Q3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034ECF5-C5F4-424D-8F0F-1A82E2410DAC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내용 개체 틀 26">
            <a:extLst>
              <a:ext uri="{FF2B5EF4-FFF2-40B4-BE49-F238E27FC236}">
                <a16:creationId xmlns:a16="http://schemas.microsoft.com/office/drawing/2014/main" id="{B652D9D8-4191-4EFE-BBEC-D0EB713F6A5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광년은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9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조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4600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억을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실수형의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지수형식으로 바르게 표시한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85D96-76E1-43D5-BDC6-1DAE4189EF3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24ABA9-A40B-4B54-B802-6FB5F8548D2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E40E3E83-BFD6-4108-8085-766182A2E9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94.6b11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8C5967-FC61-4299-83DF-14A40741FDA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F233EC-F5C8-476C-BA49-83E540DD7A9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386F4D59-810B-4846-9F86-541D31A155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9.46e12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826D4E-7A65-40DB-AB22-A2198AF68315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B0CAB-BC8E-4BCA-AE0A-BED884805D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573D50D9-5B89-445D-A06C-4CB692838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9.46b12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A09322-CBF4-40D3-8110-DD214F6F94A2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93A943-2E66-4747-AAD9-B38EB7CF8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내용 개체 틀 26">
              <a:extLst>
                <a:ext uri="{FF2B5EF4-FFF2-40B4-BE49-F238E27FC236}">
                  <a16:creationId xmlns:a16="http://schemas.microsoft.com/office/drawing/2014/main" id="{8479AA56-AEF9-46A4-8F99-3A498FB88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946e10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62B802-3CAA-4E67-94AE-474713ECC49D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AF78719-FE82-4074-B677-DC80EED5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49D9B6F-B800-4424-B88A-7DF4AF3D9061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C6864D7-F172-4519-A7EA-26FC705E0EBB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Q3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B484FB8-62FC-4CAF-B0B3-D320C0B2C0CC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소수점 형식과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몇 승인지를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기호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e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붙여서 표현합니다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71BC3130-8B43-4218-A6EC-ECBD9174A51D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광년은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9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조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4600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억을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실수형의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지수형식으로 바르게 표시한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D58A14A-5F98-4316-A2A2-2DABE93C2B6D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53DD80B-B89F-44E8-BE0E-EDCF41C6EEA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5CFC609D-DA0D-4576-B40D-44FA311E6B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94.6b11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A1C9A-21C6-4D1D-9C5B-A8D2A430C186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74111D-5F9D-4EFC-A372-4CC0C3612D9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B0A7CF6A-E671-40CD-A739-3F66F3664D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9.46e12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FDE8760-07C0-4930-B74A-FF3868259ED4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31B6170-B57B-41CE-8709-CA95829E19E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" name="내용 개체 틀 26">
              <a:extLst>
                <a:ext uri="{FF2B5EF4-FFF2-40B4-BE49-F238E27FC236}">
                  <a16:creationId xmlns:a16="http://schemas.microsoft.com/office/drawing/2014/main" id="{0396222B-FE29-4E46-AFF4-BCC6CA56ECD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9.46b12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C44FB5D-D252-42FB-A076-879A5E5A1D5C}"/>
              </a:ext>
            </a:extLst>
          </p:cNvPr>
          <p:cNvGrpSpPr/>
          <p:nvPr/>
        </p:nvGrpSpPr>
        <p:grpSpPr>
          <a:xfrm>
            <a:off x="2541527" y="1606299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3A541E9-1AEF-4837-BF44-13DCDAC69B6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9A8A84FB-2E7F-4AFD-86BE-69F0D06851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946e10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0649D06-3DD5-4083-ACCD-EE2688AA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0242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종류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복소수형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2FAD6F8C-1960-4C55-BD81-3148C1965B7C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E6945EA-2611-4C70-9E11-20AC28B19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733B56-0CDB-4BEC-B0B7-D9FB9C49D415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4090580-966D-4B49-A4B4-6E2387ADFEA0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Q4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FBD85A6-76A5-4067-9778-52FB596B9490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223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hello world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Helloworld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HELLOWORLD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893E17B2-6FF0-40AC-A8AA-B0F8730716CE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명령 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hello”+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world”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결과로 알맞은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46DEC298-C436-4C3B-8BE2-5FA8DC6B0FD6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EFB724B-2616-4FA2-A949-FD7F8E9E0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630D2DE-FA40-4219-850D-5384575573E6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6D2045C-CA06-4040-A9B0-BFCB38D4301C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Q4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B813FAB-E950-4FF0-9581-966D95C96838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문자의 연산은 문장을 붙이는 것이며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공백을 주지 않으면 공백없이 붙어 나옵니다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E00DAE10-A9E7-4906-9308-1058FABB851D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명령 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hello”+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“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world”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의 결과로 알맞은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68A5D5-D508-48E7-A41B-0CF36D7E9029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7E295D-5358-4FB3-977F-019380149C1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9EA0E0BE-A58E-40CD-A62A-E491D1406F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223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2DFC17-4283-4F92-80C9-793EF3265952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3C160A-9AE5-4FA7-8199-9A5D12791A2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AC07CFAB-1BC8-44D1-99CE-3117B06358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hello world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3C7CDE3-EF58-4B1B-91B3-A0092A4323FC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C9CD0C8-28A0-43BC-8502-669B7DAB65A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401B423F-49DB-4974-81CA-846A639C197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Helloworld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57C9DF-3498-46EF-8B16-DC0653393AEF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5E2964-340F-4F8C-9FF9-72096308252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15F6959E-9ED3-4452-ABAD-B951D13E92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HELLOWORLD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0CD68BAE-9235-4D2C-92E6-04AB0E06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0242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066D24A2-24F5-4EF5-863B-08EF5EE5FA59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8419BF8-8D13-4B1C-80A6-84ED4428F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891B3D-3EE2-4BB0-A14B-E00DF5425B11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2E6B1A-54B5-4529-9352-558EFDEB457E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Q5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90DC85F-3B95-484A-BC30-04DB86C73EB1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a=True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5F5CEE92-2917-42B3-95D4-217D979401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부울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(Boolean)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형태의 변수를 바르게 사용한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a=TRUE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a=true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a=“true”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53CD3D-46FB-4AB6-92A4-0D1E0DF0CC36}"/>
              </a:ext>
            </a:extLst>
          </p:cNvPr>
          <p:cNvGrpSpPr/>
          <p:nvPr/>
        </p:nvGrpSpPr>
        <p:grpSpPr>
          <a:xfrm>
            <a:off x="1543733" y="487235"/>
            <a:ext cx="5044491" cy="960565"/>
            <a:chOff x="1543733" y="487235"/>
            <a:chExt cx="5044491" cy="96056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68E96A0-642D-4C39-BACB-0095E47F8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917" y="48723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87F4DC4-8A4D-4EA8-9329-BD94F72B1209}"/>
                </a:ext>
              </a:extLst>
            </p:cNvPr>
            <p:cNvGrpSpPr/>
            <p:nvPr/>
          </p:nvGrpSpPr>
          <p:grpSpPr>
            <a:xfrm>
              <a:off x="1543733" y="487235"/>
              <a:ext cx="5044491" cy="960565"/>
              <a:chOff x="1543733" y="487154"/>
              <a:chExt cx="5044491" cy="126034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5C6813D-5520-443E-9BEE-5BBEC13DDCCB}"/>
                  </a:ext>
                </a:extLst>
              </p:cNvPr>
              <p:cNvSpPr/>
              <p:nvPr/>
            </p:nvSpPr>
            <p:spPr bwMode="auto">
              <a:xfrm flipH="1">
                <a:off x="1543733" y="487154"/>
                <a:ext cx="881418" cy="1260000"/>
              </a:xfrm>
              <a:prstGeom prst="rect">
                <a:avLst/>
              </a:prstGeom>
              <a:solidFill>
                <a:srgbClr val="005A7E"/>
              </a:solidFill>
              <a:ln w="22225" cap="flat" cmpd="sng" algn="ctr">
                <a:solidFill>
                  <a:srgbClr val="005A7E"/>
                </a:solidFill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0" tIns="72000" rIns="18000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180975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3400D"/>
                  </a:buClr>
                  <a:buSzTx/>
                  <a:buFontTx/>
                  <a:buNone/>
                  <a:tabLst>
                    <a:tab pos="180975" algn="l"/>
                  </a:tabLst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Q5</a:t>
                </a:r>
                <a:endPara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B75700C-89E3-45D3-AD23-BB3B91584ADE}"/>
                  </a:ext>
                </a:extLst>
              </p:cNvPr>
              <p:cNvCxnSpPr/>
              <p:nvPr/>
            </p:nvCxnSpPr>
            <p:spPr>
              <a:xfrm>
                <a:off x="1559917" y="1747496"/>
                <a:ext cx="502830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5A7E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부울형은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True, False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로 사용합니다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058E87-35EC-41A3-94E5-A0601492A373}"/>
              </a:ext>
            </a:extLst>
          </p:cNvPr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E6C6D9C-1C30-438E-BEED-2C0F712C6EA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FB39E300-919B-4E7F-A07F-ADD467C916F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a=True</a:t>
              </a:r>
            </a:p>
          </p:txBody>
        </p:sp>
      </p:grpSp>
      <p:sp>
        <p:nvSpPr>
          <p:cNvPr id="51" name="내용 개체 틀 26">
            <a:extLst>
              <a:ext uri="{FF2B5EF4-FFF2-40B4-BE49-F238E27FC236}">
                <a16:creationId xmlns:a16="http://schemas.microsoft.com/office/drawing/2014/main" id="{242E7C25-A453-412C-88B2-726ABA950262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부울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(Boolean)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형태의 변수를 바르게 사용한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5E1DE6-F643-4A81-8C5A-5F75A35BE7AC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465741-5D02-4204-8202-92CF24E3F02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60149007-156F-4061-9A9E-2FE7E377F9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a=TRUE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49F4EA-5C2B-4741-A1AA-282FC805088E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1232E4B-A8DF-4456-987F-6FE9D7B29D9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5DE51441-AB67-4F2B-A59B-B3874BBF8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a=true 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D98A4EB-958F-46D8-8E66-2B15C0810E7C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8DCE8AC-C7AA-46A1-BA73-63D537D7301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67" name="내용 개체 틀 26">
              <a:extLst>
                <a:ext uri="{FF2B5EF4-FFF2-40B4-BE49-F238E27FC236}">
                  <a16:creationId xmlns:a16="http://schemas.microsoft.com/office/drawing/2014/main" id="{CFBD2DB4-D4B6-4C58-8413-784EA69ABB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a=“true”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0BD88F5-0BB6-43E8-8CA8-A3395AC17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9787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수치형은 정수형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실수형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복소수형이 있으며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진법의 처리도 가능함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정수형은 소수점이 없는 정수를 처리하며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상당히 큰 수도 처리가 가능함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실수형은 소수점형태와 십의 승수로 표현하는 방식으로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정밀한 값의 처리가 가능함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복소수의 계산을 위한 복소수형태로 사용이 가능함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문자열은 문자의 나열을 따옴표로 감싸 넣은 부분으로 표시함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문자형의 덧셈은 문장을 붙이는 것임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문자열에서 특별한 의미로 처리하여야 할 때 확장 문자열을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445D21-E3F1-4C39-A51A-7D65FFCC1711}"/>
              </a:ext>
            </a:extLst>
          </p:cNvPr>
          <p:cNvSpPr/>
          <p:nvPr/>
        </p:nvSpPr>
        <p:spPr bwMode="auto">
          <a:xfrm>
            <a:off x="620051" y="3000408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자료형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9872DE-306E-4A5F-8916-E02146E20E5C}"/>
              </a:ext>
            </a:extLst>
          </p:cNvPr>
          <p:cNvSpPr/>
          <p:nvPr/>
        </p:nvSpPr>
        <p:spPr>
          <a:xfrm>
            <a:off x="705454" y="3567841"/>
            <a:ext cx="587483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거짓의 논리 연산을 위하여 부울형을 사용함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개의 값을 모아서 저장하는 형태로 컬렉션 자료형을 사용함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변수의 종류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5187AB-FBF8-4834-A666-FBA54666A6DB}"/>
              </a:ext>
            </a:extLst>
          </p:cNvPr>
          <p:cNvSpPr/>
          <p:nvPr/>
        </p:nvSpPr>
        <p:spPr bwMode="auto">
          <a:xfrm>
            <a:off x="1255311" y="1615610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변수를 사용 전 어떠한 변수라고 선언하지 않음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E7451B-1CF5-4A7F-88A3-E339D4E43D05}"/>
              </a:ext>
            </a:extLst>
          </p:cNvPr>
          <p:cNvGrpSpPr/>
          <p:nvPr/>
        </p:nvGrpSpPr>
        <p:grpSpPr>
          <a:xfrm>
            <a:off x="719572" y="1615611"/>
            <a:ext cx="507705" cy="497174"/>
            <a:chOff x="593089" y="1058864"/>
            <a:chExt cx="507705" cy="4971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32F8181-BDF8-4EA4-83F4-A41D3CD433BE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D77E5D1-253F-4DED-9549-5B4B4CEE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02A1AC-2A42-462A-B492-1FB3FAD843BD}"/>
              </a:ext>
            </a:extLst>
          </p:cNvPr>
          <p:cNvSpPr/>
          <p:nvPr/>
        </p:nvSpPr>
        <p:spPr bwMode="auto">
          <a:xfrm>
            <a:off x="1255311" y="70584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변수는 크게 수치형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밖에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부울형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형태 등이 있음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6ABE65-6120-45B3-85CB-B6711DE1DD22}"/>
              </a:ext>
            </a:extLst>
          </p:cNvPr>
          <p:cNvGrpSpPr/>
          <p:nvPr/>
        </p:nvGrpSpPr>
        <p:grpSpPr>
          <a:xfrm>
            <a:off x="719572" y="705843"/>
            <a:ext cx="507705" cy="732091"/>
            <a:chOff x="593089" y="2787774"/>
            <a:chExt cx="507705" cy="73209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97C1E8-259A-4A0D-B79C-C3F5D2EE973B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7492D6-C5A1-46B5-993C-7F8EB3C8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5" name="위로 굽은 화살표 22">
            <a:extLst>
              <a:ext uri="{FF2B5EF4-FFF2-40B4-BE49-F238E27FC236}">
                <a16:creationId xmlns:a16="http://schemas.microsoft.com/office/drawing/2014/main" id="{7274EFEC-E94A-40C0-BC4A-9C863A0E5F3E}"/>
              </a:ext>
            </a:extLst>
          </p:cNvPr>
          <p:cNvSpPr/>
          <p:nvPr/>
        </p:nvSpPr>
        <p:spPr bwMode="auto">
          <a:xfrm rot="5400000">
            <a:off x="1393460" y="2127222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091245-B128-4B8B-AA3D-EEB15D591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203404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대입될 때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정해짐</a:t>
            </a:r>
            <a:endParaRPr lang="ko-KR" altLang="en-US" sz="1600" b="1" dirty="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CB20AA-DFFA-429C-8E54-FF0D3B702720}"/>
              </a:ext>
            </a:extLst>
          </p:cNvPr>
          <p:cNvSpPr/>
          <p:nvPr/>
        </p:nvSpPr>
        <p:spPr bwMode="auto">
          <a:xfrm>
            <a:off x="1255311" y="274019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수치형에서는 정수형과 실수형이 있으며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진법의 처리도 가능함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23D3A6-74AF-46FC-A45D-EBEB7951BD53}"/>
              </a:ext>
            </a:extLst>
          </p:cNvPr>
          <p:cNvGrpSpPr/>
          <p:nvPr/>
        </p:nvGrpSpPr>
        <p:grpSpPr>
          <a:xfrm>
            <a:off x="719572" y="2740190"/>
            <a:ext cx="507705" cy="732091"/>
            <a:chOff x="593089" y="2787774"/>
            <a:chExt cx="507705" cy="7320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1DEE99D-5B33-4802-A9B2-70D31F8C6307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A0D2145-422E-468D-9A39-3C5FE71C3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9B8B3E-CA5C-46D3-9E5A-0D3C894CC1AD}"/>
              </a:ext>
            </a:extLst>
          </p:cNvPr>
          <p:cNvSpPr/>
          <p:nvPr/>
        </p:nvSpPr>
        <p:spPr bwMode="auto">
          <a:xfrm>
            <a:off x="719222" y="876502"/>
            <a:ext cx="5868903" cy="73209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87313" algn="l" defTabSz="1291174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일반적 수치를 나타내는 값을 저장하는 변수임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FDFDFF-256B-4E13-AE43-1A985F6D5797}"/>
              </a:ext>
            </a:extLst>
          </p:cNvPr>
          <p:cNvSpPr/>
          <p:nvPr/>
        </p:nvSpPr>
        <p:spPr bwMode="auto">
          <a:xfrm>
            <a:off x="711273" y="702025"/>
            <a:ext cx="1578704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4DC771-FF83-47B6-B554-3B73C007B5F5}"/>
              </a:ext>
            </a:extLst>
          </p:cNvPr>
          <p:cNvGrpSpPr/>
          <p:nvPr/>
        </p:nvGrpSpPr>
        <p:grpSpPr>
          <a:xfrm>
            <a:off x="719572" y="1783072"/>
            <a:ext cx="5868553" cy="732093"/>
            <a:chOff x="719572" y="3057831"/>
            <a:chExt cx="5868553" cy="732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996871-30BB-440A-9608-51FEC8F8451B}"/>
                </a:ext>
              </a:extLst>
            </p:cNvPr>
            <p:cNvSpPr/>
            <p:nvPr/>
          </p:nvSpPr>
          <p:spPr bwMode="auto">
            <a:xfrm>
              <a:off x="1255311" y="3057831"/>
              <a:ext cx="5332814" cy="732093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Bef>
                  <a:spcPts val="600"/>
                </a:spcBef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양수는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기호를 생략할 수 있으며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음수는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기호를 사용함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B20B6C-8E31-44E8-B377-87523FD2F6EE}"/>
                </a:ext>
              </a:extLst>
            </p:cNvPr>
            <p:cNvGrpSpPr/>
            <p:nvPr/>
          </p:nvGrpSpPr>
          <p:grpSpPr>
            <a:xfrm>
              <a:off x="719572" y="3057832"/>
              <a:ext cx="507705" cy="732092"/>
              <a:chOff x="820492" y="3806335"/>
              <a:chExt cx="507705" cy="73209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F1D354A-91E7-4E45-AA1C-7E8525F33679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732092"/>
              </a:xfrm>
              <a:prstGeom prst="rect">
                <a:avLst/>
              </a:prstGeom>
              <a:solidFill>
                <a:srgbClr val="0B5395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60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E8CB9E7-8B5F-4711-B648-10C7750E5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4060813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DB5ED2-D6D7-423F-B069-6A236B188AC0}"/>
              </a:ext>
            </a:extLst>
          </p:cNvPr>
          <p:cNvSpPr/>
          <p:nvPr/>
        </p:nvSpPr>
        <p:spPr bwMode="auto">
          <a:xfrm>
            <a:off x="1255311" y="2669541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소수점이하의 값은 실수형에서 다룸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D67BED-CC16-4A05-AD5F-796A8C30AD91}"/>
              </a:ext>
            </a:extLst>
          </p:cNvPr>
          <p:cNvGrpSpPr/>
          <p:nvPr/>
        </p:nvGrpSpPr>
        <p:grpSpPr>
          <a:xfrm>
            <a:off x="719572" y="2669542"/>
            <a:ext cx="507705" cy="497174"/>
            <a:chOff x="820492" y="3806335"/>
            <a:chExt cx="507705" cy="4971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F6B890D-BC7A-4D6F-A9B9-D9CA922D966B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79E408-217F-46B8-9DE2-25737FBB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15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66D787-7038-4257-ACFE-EF97DDD0E418}"/>
              </a:ext>
            </a:extLst>
          </p:cNvPr>
          <p:cNvGrpSpPr/>
          <p:nvPr/>
        </p:nvGrpSpPr>
        <p:grpSpPr>
          <a:xfrm>
            <a:off x="702526" y="700088"/>
            <a:ext cx="5890479" cy="2653179"/>
            <a:chOff x="702526" y="2051169"/>
            <a:chExt cx="5890479" cy="454475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4ABDF6C-5073-4E20-BC3E-FB3F4A2DE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134B40E-6767-4193-AFB5-547342C5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88024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B2020BF-513C-40DE-91CD-3BF486AB6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415649"/>
              <a:ext cx="5890479" cy="18027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63613F-E35F-42A9-8E1B-B9B2C109C603}"/>
              </a:ext>
            </a:extLst>
          </p:cNvPr>
          <p:cNvSpPr/>
          <p:nvPr/>
        </p:nvSpPr>
        <p:spPr bwMode="auto">
          <a:xfrm>
            <a:off x="702525" y="846311"/>
            <a:ext cx="5753933" cy="237048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a=10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b=1200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c=+1200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d=-1234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print("a=",a ," b=",b ," c=",c, " d=",d)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a= 10  b= 1200  c= 1200  d= -1234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76747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정수형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ED3B4A-155B-4201-B31F-AFF899A39C21}"/>
              </a:ext>
            </a:extLst>
          </p:cNvPr>
          <p:cNvGrpSpPr/>
          <p:nvPr/>
        </p:nvGrpSpPr>
        <p:grpSpPr>
          <a:xfrm>
            <a:off x="659958" y="1875459"/>
            <a:ext cx="8015730" cy="282692"/>
            <a:chOff x="1117531" y="2823940"/>
            <a:chExt cx="7825982" cy="28269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D250B07-FAE9-4A78-9A23-9EDEBE624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1117531" y="2823940"/>
              <a:ext cx="7825982" cy="28269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150991C-AC88-490F-9F20-2D4B0D6AD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76" t="4535" r="3208" b="85580"/>
            <a:stretch/>
          </p:blipFill>
          <p:spPr>
            <a:xfrm>
              <a:off x="7690828" y="2823940"/>
              <a:ext cx="1252685" cy="28269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D3399D-169B-41A4-AD09-3EE6953EE6CF}"/>
              </a:ext>
            </a:extLst>
          </p:cNvPr>
          <p:cNvGrpSpPr/>
          <p:nvPr/>
        </p:nvGrpSpPr>
        <p:grpSpPr>
          <a:xfrm>
            <a:off x="659958" y="2155110"/>
            <a:ext cx="8015730" cy="2170399"/>
            <a:chOff x="1117531" y="3103592"/>
            <a:chExt cx="7825982" cy="189239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2AEDDC1-0A11-4C3B-94C5-3F0457BC7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1117531" y="3109785"/>
              <a:ext cx="7825982" cy="181996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05FCE7F-5ADB-4A18-B1A1-CDD3806BE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83" t="15631" r="3207" b="64920"/>
            <a:stretch/>
          </p:blipFill>
          <p:spPr>
            <a:xfrm>
              <a:off x="8253938" y="3103592"/>
              <a:ext cx="689575" cy="189239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03E7F5-7986-4799-B003-8FC7CC3B65E7}"/>
              </a:ext>
            </a:extLst>
          </p:cNvPr>
          <p:cNvGrpSpPr/>
          <p:nvPr/>
        </p:nvGrpSpPr>
        <p:grpSpPr>
          <a:xfrm>
            <a:off x="659958" y="4232734"/>
            <a:ext cx="8015730" cy="109406"/>
            <a:chOff x="1117531" y="4890952"/>
            <a:chExt cx="7825982" cy="10940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AD081B9-4A60-4D4E-B7DC-4AF997A93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1117531" y="4895115"/>
              <a:ext cx="7825982" cy="10524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0946B25-CD5F-4CB3-800E-72F0A89EF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8" t="67070" r="3208" b="29249"/>
            <a:stretch/>
          </p:blipFill>
          <p:spPr>
            <a:xfrm>
              <a:off x="8156578" y="4890952"/>
              <a:ext cx="786935" cy="10524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FAE5B9-73FD-489E-8B89-DF462EA3FB23}"/>
              </a:ext>
            </a:extLst>
          </p:cNvPr>
          <p:cNvSpPr/>
          <p:nvPr/>
        </p:nvSpPr>
        <p:spPr bwMode="auto">
          <a:xfrm>
            <a:off x="659958" y="1936931"/>
            <a:ext cx="7916513" cy="230906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a=21098134232408921340891340984312089423089341208943120934120894312089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b=234412307893421789078903455107893412093412089341208934120894320893421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=",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a+b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 255510442125830710419794796092205501516501430550152055055015215205510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print("a*b=", a*b)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a*b= 4945662337664182251045508647662854964228779292407290431545377548887919021506299614458775856747962183641984855519033366861090951680866469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068F7B-9ACC-4819-A439-527E8991CB5C}"/>
              </a:ext>
            </a:extLst>
          </p:cNvPr>
          <p:cNvSpPr/>
          <p:nvPr/>
        </p:nvSpPr>
        <p:spPr bwMode="auto">
          <a:xfrm>
            <a:off x="719138" y="700088"/>
            <a:ext cx="7956550" cy="102534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일반적인 프로그래밍언어에서는 기억용량의 크기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(32bit, 64bit)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숫자의 넘침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(Overflow)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이라든지 유효숫자로의 표시로만 사용되나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파이썬은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상당히 큰 숫자의 계산이 가능함</a:t>
            </a:r>
          </a:p>
        </p:txBody>
      </p:sp>
    </p:spTree>
    <p:extLst>
      <p:ext uri="{BB962C8B-B14F-4D97-AF65-F5344CB8AC3E}">
        <p14:creationId xmlns:p14="http://schemas.microsoft.com/office/powerpoint/2010/main" val="4177370597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17472</TotalTime>
  <Words>1682</Words>
  <Application>Microsoft Office PowerPoint</Application>
  <PresentationFormat>화면 슬라이드 쇼(16:9)</PresentationFormat>
  <Paragraphs>589</Paragraphs>
  <Slides>55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나눔바른고딕</vt:lpstr>
      <vt:lpstr>Consolas</vt:lpstr>
      <vt:lpstr>나눔고딕 ExtraBold</vt:lpstr>
      <vt:lpstr>굴림</vt:lpstr>
      <vt:lpstr>Arial</vt:lpstr>
      <vt:lpstr>맑은 고딕</vt:lpstr>
      <vt:lpstr>Wingdings</vt:lpstr>
      <vt:lpstr>돋움</vt:lpstr>
      <vt:lpstr>나눔명조 ExtraBold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2951</cp:revision>
  <dcterms:created xsi:type="dcterms:W3CDTF">2007-12-21T01:40:26Z</dcterms:created>
  <dcterms:modified xsi:type="dcterms:W3CDTF">2021-04-28T23:38:05Z</dcterms:modified>
</cp:coreProperties>
</file>